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0F5C0-7A50-4FA9-B570-E8538D3C7FB3}" type="datetimeFigureOut">
              <a:rPr lang="tr-TR" smtClean="0"/>
              <a:t>3.11.2020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3DD39-83F5-438D-91AF-F5920B0CC22A}" type="slidenum">
              <a:rPr lang="tr-TR" smtClean="0"/>
              <a:t>‹#›</a:t>
            </a:fld>
            <a:endParaRPr lang="tr-TR"/>
          </a:p>
        </p:txBody>
      </p:sp>
    </p:spTree>
    <p:extLst>
      <p:ext uri="{BB962C8B-B14F-4D97-AF65-F5344CB8AC3E}">
        <p14:creationId xmlns:p14="http://schemas.microsoft.com/office/powerpoint/2010/main" val="139186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26</a:t>
            </a:fld>
            <a:endParaRPr lang="tr-TR"/>
          </a:p>
        </p:txBody>
      </p:sp>
    </p:spTree>
    <p:extLst>
      <p:ext uri="{BB962C8B-B14F-4D97-AF65-F5344CB8AC3E}">
        <p14:creationId xmlns:p14="http://schemas.microsoft.com/office/powerpoint/2010/main" val="365322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28</a:t>
            </a:fld>
            <a:endParaRPr lang="tr-TR"/>
          </a:p>
        </p:txBody>
      </p:sp>
    </p:spTree>
    <p:extLst>
      <p:ext uri="{BB962C8B-B14F-4D97-AF65-F5344CB8AC3E}">
        <p14:creationId xmlns:p14="http://schemas.microsoft.com/office/powerpoint/2010/main" val="357694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29</a:t>
            </a:fld>
            <a:endParaRPr lang="tr-TR"/>
          </a:p>
        </p:txBody>
      </p:sp>
    </p:spTree>
    <p:extLst>
      <p:ext uri="{BB962C8B-B14F-4D97-AF65-F5344CB8AC3E}">
        <p14:creationId xmlns:p14="http://schemas.microsoft.com/office/powerpoint/2010/main" val="184534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30</a:t>
            </a:fld>
            <a:endParaRPr lang="tr-TR"/>
          </a:p>
        </p:txBody>
      </p:sp>
    </p:spTree>
    <p:extLst>
      <p:ext uri="{BB962C8B-B14F-4D97-AF65-F5344CB8AC3E}">
        <p14:creationId xmlns:p14="http://schemas.microsoft.com/office/powerpoint/2010/main" val="164981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31</a:t>
            </a:fld>
            <a:endParaRPr lang="tr-TR"/>
          </a:p>
        </p:txBody>
      </p:sp>
    </p:spTree>
    <p:extLst>
      <p:ext uri="{BB962C8B-B14F-4D97-AF65-F5344CB8AC3E}">
        <p14:creationId xmlns:p14="http://schemas.microsoft.com/office/powerpoint/2010/main" val="229612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32</a:t>
            </a:fld>
            <a:endParaRPr lang="tr-TR"/>
          </a:p>
        </p:txBody>
      </p:sp>
    </p:spTree>
    <p:extLst>
      <p:ext uri="{BB962C8B-B14F-4D97-AF65-F5344CB8AC3E}">
        <p14:creationId xmlns:p14="http://schemas.microsoft.com/office/powerpoint/2010/main" val="307742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33</a:t>
            </a:fld>
            <a:endParaRPr lang="tr-TR"/>
          </a:p>
        </p:txBody>
      </p:sp>
    </p:spTree>
    <p:extLst>
      <p:ext uri="{BB962C8B-B14F-4D97-AF65-F5344CB8AC3E}">
        <p14:creationId xmlns:p14="http://schemas.microsoft.com/office/powerpoint/2010/main" val="298945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A3DD39-83F5-438D-91AF-F5920B0CC22A}" type="slidenum">
              <a:rPr lang="tr-TR" smtClean="0"/>
              <a:t>34</a:t>
            </a:fld>
            <a:endParaRPr lang="tr-TR"/>
          </a:p>
        </p:txBody>
      </p:sp>
    </p:spTree>
    <p:extLst>
      <p:ext uri="{BB962C8B-B14F-4D97-AF65-F5344CB8AC3E}">
        <p14:creationId xmlns:p14="http://schemas.microsoft.com/office/powerpoint/2010/main" val="14367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C8AFBFE-4394-4444-AF3C-74DE8ADDCC8F}" type="datetimeFigureOut">
              <a:rPr lang="tr-TR" smtClean="0"/>
              <a:t>3.11.2020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4937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8AFBFE-4394-4444-AF3C-74DE8ADDCC8F}" type="datetimeFigureOut">
              <a:rPr lang="tr-TR" smtClean="0"/>
              <a:t>3.11.2020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339276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8AFBFE-4394-4444-AF3C-74DE8ADDCC8F}" type="datetimeFigureOut">
              <a:rPr lang="tr-TR" smtClean="0"/>
              <a:t>3.11.2020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163560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8AFBFE-4394-4444-AF3C-74DE8ADDCC8F}" type="datetimeFigureOut">
              <a:rPr lang="tr-TR" smtClean="0"/>
              <a:t>3.11.2020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353795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C8AFBFE-4394-4444-AF3C-74DE8ADDCC8F}" type="datetimeFigureOut">
              <a:rPr lang="tr-TR" smtClean="0"/>
              <a:t>3.11.2020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29430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C8AFBFE-4394-4444-AF3C-74DE8ADDCC8F}" type="datetimeFigureOut">
              <a:rPr lang="tr-TR" smtClean="0"/>
              <a:t>3.11.2020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10796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C8AFBFE-4394-4444-AF3C-74DE8ADDCC8F}" type="datetimeFigureOut">
              <a:rPr lang="tr-TR" smtClean="0"/>
              <a:t>3.11.2020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244998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C8AFBFE-4394-4444-AF3C-74DE8ADDCC8F}" type="datetimeFigureOut">
              <a:rPr lang="tr-TR" smtClean="0"/>
              <a:t>3.11.2020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121134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C8AFBFE-4394-4444-AF3C-74DE8ADDCC8F}" type="datetimeFigureOut">
              <a:rPr lang="tr-TR" smtClean="0"/>
              <a:t>3.11.2020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34365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8AFBFE-4394-4444-AF3C-74DE8ADDCC8F}" type="datetimeFigureOut">
              <a:rPr lang="tr-TR" smtClean="0"/>
              <a:t>3.11.2020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136139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8AFBFE-4394-4444-AF3C-74DE8ADDCC8F}" type="datetimeFigureOut">
              <a:rPr lang="tr-TR" smtClean="0"/>
              <a:t>3.11.2020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31D03B-D641-4674-92F3-5F269BCB4E67}" type="slidenum">
              <a:rPr lang="tr-TR" smtClean="0"/>
              <a:t>‹#›</a:t>
            </a:fld>
            <a:endParaRPr lang="tr-TR"/>
          </a:p>
        </p:txBody>
      </p:sp>
    </p:spTree>
    <p:extLst>
      <p:ext uri="{BB962C8B-B14F-4D97-AF65-F5344CB8AC3E}">
        <p14:creationId xmlns:p14="http://schemas.microsoft.com/office/powerpoint/2010/main" val="370198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AFBFE-4394-4444-AF3C-74DE8ADDCC8F}" type="datetimeFigureOut">
              <a:rPr lang="tr-TR" smtClean="0"/>
              <a:t>3.11.2020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1D03B-D641-4674-92F3-5F269BCB4E67}" type="slidenum">
              <a:rPr lang="tr-TR" smtClean="0"/>
              <a:t>‹#›</a:t>
            </a:fld>
            <a:endParaRPr lang="tr-TR"/>
          </a:p>
        </p:txBody>
      </p:sp>
    </p:spTree>
    <p:extLst>
      <p:ext uri="{BB962C8B-B14F-4D97-AF65-F5344CB8AC3E}">
        <p14:creationId xmlns:p14="http://schemas.microsoft.com/office/powerpoint/2010/main" val="1829329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8573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65595" y="1155110"/>
            <a:ext cx="4502727" cy="338554"/>
          </a:xfrm>
          <a:prstGeom prst="rect">
            <a:avLst/>
          </a:prstGeom>
          <a:noFill/>
        </p:spPr>
        <p:txBody>
          <a:bodyPr wrap="square" rtlCol="0">
            <a:spAutoFit/>
          </a:bodyPr>
          <a:lstStyle/>
          <a:p>
            <a:pPr algn="ctr"/>
            <a:r>
              <a:rPr lang="tr-TR" sz="1600" b="1" dirty="0" smtClean="0">
                <a:solidFill>
                  <a:schemeClr val="bg1"/>
                </a:solidFill>
              </a:rPr>
              <a:t>ANLAMADIĞIN HER ŞEYİ SOR…</a:t>
            </a:r>
            <a:endParaRPr lang="tr-TR" sz="16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9</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3" name="Resim 2"/>
          <p:cNvPicPr>
            <a:picLocks noChangeAspect="1"/>
          </p:cNvPicPr>
          <p:nvPr/>
        </p:nvPicPr>
        <p:blipFill>
          <a:blip r:embed="rId3"/>
          <a:stretch>
            <a:fillRect/>
          </a:stretch>
        </p:blipFill>
        <p:spPr>
          <a:xfrm>
            <a:off x="8108443" y="696800"/>
            <a:ext cx="3090117" cy="5150197"/>
          </a:xfrm>
          <a:prstGeom prst="rect">
            <a:avLst/>
          </a:prstGeom>
        </p:spPr>
      </p:pic>
      <p:sp>
        <p:nvSpPr>
          <p:cNvPr id="9" name="Metin kutusu 8"/>
          <p:cNvSpPr txBox="1"/>
          <p:nvPr/>
        </p:nvSpPr>
        <p:spPr>
          <a:xfrm>
            <a:off x="782134" y="1954102"/>
            <a:ext cx="5951175" cy="3785652"/>
          </a:xfrm>
          <a:prstGeom prst="rect">
            <a:avLst/>
          </a:prstGeom>
          <a:noFill/>
        </p:spPr>
        <p:txBody>
          <a:bodyPr wrap="square" rtlCol="0">
            <a:spAutoFit/>
          </a:bodyPr>
          <a:lstStyle/>
          <a:p>
            <a:pPr marL="342900" indent="-342900">
              <a:buFontTx/>
              <a:buChar char="-"/>
            </a:pPr>
            <a:r>
              <a:rPr lang="tr-TR" sz="2400" dirty="0" smtClean="0"/>
              <a:t>Ders esnasında anlatılan ve anlamadığını hissettiğin her şeyi öğretmenine sor.</a:t>
            </a:r>
          </a:p>
          <a:p>
            <a:pPr marL="342900" indent="-342900">
              <a:buFontTx/>
              <a:buChar char="-"/>
            </a:pPr>
            <a:r>
              <a:rPr lang="tr-TR" sz="2400" dirty="0" smtClean="0"/>
              <a:t>Anlamadığın noktaları ayrıca not al ve eve gittiğinde muhakkak tekrar et…</a:t>
            </a:r>
          </a:p>
          <a:p>
            <a:pPr marL="342900" indent="-342900">
              <a:buFontTx/>
              <a:buChar char="-"/>
            </a:pPr>
            <a:r>
              <a:rPr lang="tr-TR" sz="2400" dirty="0" smtClean="0"/>
              <a:t>Anlayıp anlamadığını yeniden kontrol et…</a:t>
            </a:r>
          </a:p>
          <a:p>
            <a:pPr marL="342900" indent="-342900">
              <a:buFontTx/>
              <a:buChar char="-"/>
            </a:pPr>
            <a:r>
              <a:rPr lang="tr-TR" sz="2400" dirty="0" smtClean="0"/>
              <a:t>Daha sonra anlamadığın noktaları yeniden değerlendir ve anlamakta güçlük yaşadığın kısımları not et ve öğretmeninden destek al…</a:t>
            </a:r>
          </a:p>
          <a:p>
            <a:endParaRPr lang="tr-TR" sz="2400" dirty="0" smtClean="0"/>
          </a:p>
        </p:txBody>
      </p:sp>
    </p:spTree>
    <p:extLst>
      <p:ext uri="{BB962C8B-B14F-4D97-AF65-F5344CB8AC3E}">
        <p14:creationId xmlns:p14="http://schemas.microsoft.com/office/powerpoint/2010/main" val="149351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65595" y="1155110"/>
            <a:ext cx="4502727" cy="338554"/>
          </a:xfrm>
          <a:prstGeom prst="rect">
            <a:avLst/>
          </a:prstGeom>
          <a:noFill/>
        </p:spPr>
        <p:txBody>
          <a:bodyPr wrap="square" rtlCol="0">
            <a:spAutoFit/>
          </a:bodyPr>
          <a:lstStyle/>
          <a:p>
            <a:pPr algn="ctr"/>
            <a:r>
              <a:rPr lang="tr-TR" sz="1600" b="1" dirty="0" smtClean="0">
                <a:solidFill>
                  <a:schemeClr val="bg1"/>
                </a:solidFill>
              </a:rPr>
              <a:t>NOTLARINIZI MUHAKKAK TEKRAR EDİN…</a:t>
            </a:r>
            <a:endParaRPr lang="tr-TR" sz="16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054440" y="6369469"/>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10</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9" name="Metin kutusu 8"/>
          <p:cNvSpPr txBox="1"/>
          <p:nvPr/>
        </p:nvSpPr>
        <p:spPr>
          <a:xfrm>
            <a:off x="782134" y="1954102"/>
            <a:ext cx="5951175" cy="3785652"/>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İnsanların öğrendiklerinin %80’nini 24 saat içinde unuttuklarını biliyor muydun?</a:t>
            </a:r>
          </a:p>
          <a:p>
            <a:endParaRPr lang="tr-TR" sz="2400" dirty="0"/>
          </a:p>
          <a:p>
            <a:pPr marL="342900" indent="-342900">
              <a:buFont typeface="Wingdings" panose="05000000000000000000" pitchFamily="2" charset="2"/>
              <a:buChar char="Ø"/>
            </a:pPr>
            <a:r>
              <a:rPr lang="tr-TR" sz="2400" dirty="0" smtClean="0"/>
              <a:t>Eğer biliyorsan o zaman günlük tekrarların </a:t>
            </a:r>
          </a:p>
          <a:p>
            <a:r>
              <a:rPr lang="tr-TR" sz="2400" dirty="0" smtClean="0"/>
              <a:t>     Kalıcılığı sağladığını da unutma!!!</a:t>
            </a:r>
          </a:p>
          <a:p>
            <a:endParaRPr lang="tr-TR" sz="2400" dirty="0"/>
          </a:p>
          <a:p>
            <a:pPr marL="342900" indent="-342900">
              <a:buFont typeface="Wingdings" panose="05000000000000000000" pitchFamily="2" charset="2"/>
              <a:buChar char="Ø"/>
            </a:pPr>
            <a:r>
              <a:rPr lang="tr-TR" sz="2400" dirty="0" smtClean="0"/>
              <a:t>Her gün çalıştığın dersleri tekrar etmeyi unutma ve programına da periyotlar halinde tekrar günleri ve saatleri koymayı ihmal etme… </a:t>
            </a:r>
          </a:p>
        </p:txBody>
      </p:sp>
      <p:pic>
        <p:nvPicPr>
          <p:cNvPr id="2" name="Resim 1"/>
          <p:cNvPicPr>
            <a:picLocks noChangeAspect="1"/>
          </p:cNvPicPr>
          <p:nvPr/>
        </p:nvPicPr>
        <p:blipFill>
          <a:blip r:embed="rId3"/>
          <a:stretch>
            <a:fillRect/>
          </a:stretch>
        </p:blipFill>
        <p:spPr>
          <a:xfrm>
            <a:off x="6436088" y="847333"/>
            <a:ext cx="5254403" cy="4813268"/>
          </a:xfrm>
          <a:prstGeom prst="rect">
            <a:avLst/>
          </a:prstGeom>
        </p:spPr>
      </p:pic>
    </p:spTree>
    <p:extLst>
      <p:ext uri="{BB962C8B-B14F-4D97-AF65-F5344CB8AC3E}">
        <p14:creationId xmlns:p14="http://schemas.microsoft.com/office/powerpoint/2010/main" val="347098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584775"/>
          </a:xfrm>
          <a:prstGeom prst="rect">
            <a:avLst/>
          </a:prstGeom>
          <a:noFill/>
        </p:spPr>
        <p:txBody>
          <a:bodyPr wrap="square" rtlCol="0">
            <a:spAutoFit/>
          </a:bodyPr>
          <a:lstStyle/>
          <a:p>
            <a:pPr algn="ctr"/>
            <a:r>
              <a:rPr lang="tr-TR" sz="1600" b="1" dirty="0" smtClean="0">
                <a:solidFill>
                  <a:schemeClr val="bg1"/>
                </a:solidFill>
              </a:rPr>
              <a:t>ÖĞRETMENİNİZ İLE SÜREÇ HAKKINDA                  İSTİŞARE EDİN.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785652"/>
          </a:xfrm>
          <a:prstGeom prst="rect">
            <a:avLst/>
          </a:prstGeom>
          <a:noFill/>
        </p:spPr>
        <p:txBody>
          <a:bodyPr wrap="square" rtlCol="0">
            <a:spAutoFit/>
          </a:bodyPr>
          <a:lstStyle/>
          <a:p>
            <a:pPr marL="342900" indent="-342900">
              <a:buFontTx/>
              <a:buChar char="-"/>
            </a:pPr>
            <a:r>
              <a:rPr lang="tr-TR" sz="2400" dirty="0" smtClean="0"/>
              <a:t>Ders esnasında anlatılan ve anlamadığını hissettiğin her şeyi öğretmenine sor.</a:t>
            </a:r>
          </a:p>
          <a:p>
            <a:pPr marL="342900" indent="-342900">
              <a:buFontTx/>
              <a:buChar char="-"/>
            </a:pPr>
            <a:r>
              <a:rPr lang="tr-TR" sz="2400" dirty="0" smtClean="0"/>
              <a:t>Anlamadığın noktaları ayrıca not al ve eve gittiğinde muhakkak tekrar et…</a:t>
            </a:r>
          </a:p>
          <a:p>
            <a:pPr marL="342900" indent="-342900">
              <a:buFontTx/>
              <a:buChar char="-"/>
            </a:pPr>
            <a:r>
              <a:rPr lang="tr-TR" sz="2400" dirty="0" smtClean="0"/>
              <a:t>Anlayıp anlamadığını yeniden kontrol et…</a:t>
            </a:r>
          </a:p>
          <a:p>
            <a:pPr marL="342900" indent="-342900">
              <a:buFontTx/>
              <a:buChar char="-"/>
            </a:pPr>
            <a:r>
              <a:rPr lang="tr-TR" sz="2400" dirty="0" smtClean="0"/>
              <a:t>Daha sonra anlamadığın noktaları yeniden değerlendir ve anlamakta güçlük yaşadığın kısımları not et ve öğretmeninden destek al…</a:t>
            </a:r>
          </a:p>
          <a:p>
            <a:endParaRPr lang="tr-TR" sz="2400" dirty="0" smtClean="0"/>
          </a:p>
        </p:txBody>
      </p:sp>
      <p:pic>
        <p:nvPicPr>
          <p:cNvPr id="8" name="Resim 7"/>
          <p:cNvPicPr>
            <a:picLocks noChangeAspect="1"/>
          </p:cNvPicPr>
          <p:nvPr/>
        </p:nvPicPr>
        <p:blipFill>
          <a:blip r:embed="rId3"/>
          <a:stretch>
            <a:fillRect/>
          </a:stretch>
        </p:blipFill>
        <p:spPr>
          <a:xfrm>
            <a:off x="6302850" y="1415150"/>
            <a:ext cx="5407756" cy="3830752"/>
          </a:xfrm>
          <a:prstGeom prst="rect">
            <a:avLst/>
          </a:prstGeom>
        </p:spPr>
      </p:pic>
      <p:sp>
        <p:nvSpPr>
          <p:cNvPr id="10" name="Dikdörtgen 9"/>
          <p:cNvSpPr/>
          <p:nvPr/>
        </p:nvSpPr>
        <p:spPr>
          <a:xfrm>
            <a:off x="6067060"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11</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5306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461665"/>
          </a:xfrm>
          <a:prstGeom prst="rect">
            <a:avLst/>
          </a:prstGeom>
          <a:noFill/>
        </p:spPr>
        <p:txBody>
          <a:bodyPr wrap="square" rtlCol="0">
            <a:spAutoFit/>
          </a:bodyPr>
          <a:lstStyle/>
          <a:p>
            <a:pPr algn="ctr"/>
            <a:r>
              <a:rPr lang="tr-TR" sz="2400" b="1" dirty="0" smtClean="0">
                <a:solidFill>
                  <a:schemeClr val="bg1"/>
                </a:solidFill>
              </a:rPr>
              <a:t>KISA ARALIKLAR İLE ÇALIŞIN</a:t>
            </a:r>
            <a:endParaRPr lang="tr-TR" sz="24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416320"/>
          </a:xfrm>
          <a:prstGeom prst="rect">
            <a:avLst/>
          </a:prstGeom>
          <a:noFill/>
        </p:spPr>
        <p:txBody>
          <a:bodyPr wrap="square" rtlCol="0">
            <a:spAutoFit/>
          </a:bodyPr>
          <a:lstStyle/>
          <a:p>
            <a:pPr marL="342900" indent="-342900">
              <a:buFontTx/>
              <a:buChar char="-"/>
            </a:pPr>
            <a:r>
              <a:rPr lang="tr-TR" sz="2400" dirty="0" smtClean="0"/>
              <a:t>Öğrencilerin en çok yaptığı hatalardan birisi de, uzun soluklu çalışmalar yapmasıdır. Beyninizin belirli bir süreden sonra yorulduğunu unutmayın. Ders çalışma programınızı en fazla 50 dk. ders 10 dk. ara olacak şekilde düzenleyin.</a:t>
            </a:r>
          </a:p>
          <a:p>
            <a:pPr marL="342900" indent="-342900">
              <a:buFontTx/>
              <a:buChar char="-"/>
            </a:pPr>
            <a:r>
              <a:rPr lang="tr-TR" sz="2400" dirty="0" smtClean="0"/>
              <a:t>Ya da </a:t>
            </a:r>
            <a:r>
              <a:rPr lang="tr-TR" sz="2400" dirty="0" err="1" smtClean="0"/>
              <a:t>Pomodoro</a:t>
            </a:r>
            <a:r>
              <a:rPr lang="tr-TR" sz="2400" dirty="0" smtClean="0"/>
              <a:t> tekniği ile 25 </a:t>
            </a:r>
            <a:r>
              <a:rPr lang="tr-TR" sz="2400" dirty="0" err="1" smtClean="0"/>
              <a:t>dk</a:t>
            </a:r>
            <a:r>
              <a:rPr lang="tr-TR" sz="2400" dirty="0" smtClean="0"/>
              <a:t> ders 5 </a:t>
            </a:r>
            <a:r>
              <a:rPr lang="tr-TR" sz="2400" dirty="0" err="1" smtClean="0"/>
              <a:t>dk</a:t>
            </a:r>
            <a:r>
              <a:rPr lang="tr-TR" sz="2400" dirty="0" smtClean="0"/>
              <a:t> ara olacak şekilde yapılandırın. Ve bu çalışma prensibine uymaya özen gösterin.</a:t>
            </a:r>
          </a:p>
        </p:txBody>
      </p:sp>
      <p:pic>
        <p:nvPicPr>
          <p:cNvPr id="2" name="Resim 1"/>
          <p:cNvPicPr>
            <a:picLocks noChangeAspect="1"/>
          </p:cNvPicPr>
          <p:nvPr/>
        </p:nvPicPr>
        <p:blipFill>
          <a:blip r:embed="rId3"/>
          <a:stretch>
            <a:fillRect/>
          </a:stretch>
        </p:blipFill>
        <p:spPr>
          <a:xfrm>
            <a:off x="6302850" y="918091"/>
            <a:ext cx="5619115" cy="4517769"/>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12</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4726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931852" y="1168965"/>
            <a:ext cx="4502727" cy="369332"/>
          </a:xfrm>
          <a:prstGeom prst="rect">
            <a:avLst/>
          </a:prstGeom>
          <a:noFill/>
        </p:spPr>
        <p:txBody>
          <a:bodyPr wrap="square" rtlCol="0">
            <a:spAutoFit/>
          </a:bodyPr>
          <a:lstStyle/>
          <a:p>
            <a:pPr algn="ctr"/>
            <a:r>
              <a:rPr lang="tr-TR" b="1" dirty="0" smtClean="0">
                <a:solidFill>
                  <a:schemeClr val="bg1"/>
                </a:solidFill>
              </a:rPr>
              <a:t>ÇALIŞMA NOTLARINI BASİTLEŞTİRİN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2062401"/>
            <a:ext cx="5951175" cy="3970318"/>
          </a:xfrm>
          <a:prstGeom prst="rect">
            <a:avLst/>
          </a:prstGeom>
          <a:noFill/>
        </p:spPr>
        <p:txBody>
          <a:bodyPr wrap="square" rtlCol="0">
            <a:spAutoFit/>
          </a:bodyPr>
          <a:lstStyle/>
          <a:p>
            <a:pPr marL="342900" indent="-342900">
              <a:buFontTx/>
              <a:buChar char="-"/>
            </a:pPr>
            <a:r>
              <a:rPr lang="tr-TR" sz="2800" dirty="0" smtClean="0"/>
              <a:t>Cornell not tekniğinde de belirtildiği üzere özellikle not alırken notlarınızı anlaşılır, sade ve hatırlatıcı şeklinde tutun. Notlarınız ne kadar karmaşık olursa anlaşılması da o kadar güç olacaktır.</a:t>
            </a:r>
          </a:p>
          <a:p>
            <a:pPr marL="342900" indent="-342900">
              <a:buFontTx/>
              <a:buChar char="-"/>
            </a:pPr>
            <a:r>
              <a:rPr lang="tr-TR" sz="2800" dirty="0" smtClean="0"/>
              <a:t>Yeniden hazırlanacak notlarında sizler için zaman kaybı olacağını unutmayın.</a:t>
            </a:r>
          </a:p>
        </p:txBody>
      </p:sp>
      <p:pic>
        <p:nvPicPr>
          <p:cNvPr id="3" name="Resim 2"/>
          <p:cNvPicPr>
            <a:picLocks noChangeAspect="1"/>
          </p:cNvPicPr>
          <p:nvPr/>
        </p:nvPicPr>
        <p:blipFill>
          <a:blip r:embed="rId3"/>
          <a:stretch>
            <a:fillRect/>
          </a:stretch>
        </p:blipFill>
        <p:spPr>
          <a:xfrm>
            <a:off x="6497519" y="1890324"/>
            <a:ext cx="5205146" cy="2998356"/>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13</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8833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461665"/>
          </a:xfrm>
          <a:prstGeom prst="rect">
            <a:avLst/>
          </a:prstGeom>
          <a:noFill/>
        </p:spPr>
        <p:txBody>
          <a:bodyPr wrap="square" rtlCol="0">
            <a:spAutoFit/>
          </a:bodyPr>
          <a:lstStyle/>
          <a:p>
            <a:pPr algn="ctr"/>
            <a:r>
              <a:rPr lang="tr-TR" sz="2400" b="1" dirty="0" smtClean="0">
                <a:solidFill>
                  <a:schemeClr val="bg1"/>
                </a:solidFill>
              </a:rPr>
              <a:t>BİR GRUP İLE ÇALIŞIN</a:t>
            </a:r>
            <a:endParaRPr lang="tr-TR" sz="24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539430"/>
          </a:xfrm>
          <a:prstGeom prst="rect">
            <a:avLst/>
          </a:prstGeom>
          <a:noFill/>
        </p:spPr>
        <p:txBody>
          <a:bodyPr wrap="square" rtlCol="0">
            <a:spAutoFit/>
          </a:bodyPr>
          <a:lstStyle/>
          <a:p>
            <a:pPr marL="342900" indent="-342900">
              <a:buFontTx/>
              <a:buChar char="-"/>
            </a:pPr>
            <a:r>
              <a:rPr lang="tr-TR" sz="2800" dirty="0" smtClean="0"/>
              <a:t>Arkadaş gruplarınızda sizler için uygun olan ve ders çalışmanıza engel olamayacak bir grup ile birlikte çalışmanız iyi olabilir. Bir birinizi destekleyerek ve bir birinize yardımcı olarak ilerlemeniz ders çalışma motivasyonunuzu artırabilir, kendinizi iyi hissetmenizi sağlayabilir.</a:t>
            </a:r>
          </a:p>
        </p:txBody>
      </p:sp>
      <p:pic>
        <p:nvPicPr>
          <p:cNvPr id="11" name="Resim 10"/>
          <p:cNvPicPr>
            <a:picLocks noChangeAspect="1"/>
          </p:cNvPicPr>
          <p:nvPr/>
        </p:nvPicPr>
        <p:blipFill>
          <a:blip r:embed="rId3"/>
          <a:stretch>
            <a:fillRect/>
          </a:stretch>
        </p:blipFill>
        <p:spPr>
          <a:xfrm>
            <a:off x="6354936" y="1352852"/>
            <a:ext cx="5621867" cy="3714044"/>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14</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589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HER SEFERİNDE FARKLI ÖĞRENME METODLARINI DENEYİN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61845" y="2009521"/>
            <a:ext cx="5951175" cy="3785652"/>
          </a:xfrm>
          <a:prstGeom prst="rect">
            <a:avLst/>
          </a:prstGeom>
          <a:noFill/>
        </p:spPr>
        <p:txBody>
          <a:bodyPr wrap="square" rtlCol="0">
            <a:spAutoFit/>
          </a:bodyPr>
          <a:lstStyle/>
          <a:p>
            <a:pPr marL="342900" indent="-342900">
              <a:buFontTx/>
              <a:buChar char="-"/>
            </a:pPr>
            <a:r>
              <a:rPr lang="tr-TR" sz="2400" dirty="0" smtClean="0"/>
              <a:t>Bireyler günlük yaşantılarında hep aynı şeyleri yaptıkları zaman sıkılmaya ve rahatsız olmaya başlarlar. Farklılıklar bireyleri rahatlatır ve monotonluktan çıkar. </a:t>
            </a:r>
            <a:endParaRPr lang="tr-TR" sz="2400" dirty="0"/>
          </a:p>
          <a:p>
            <a:pPr marL="342900" indent="-342900">
              <a:buFontTx/>
              <a:buChar char="-"/>
            </a:pPr>
            <a:r>
              <a:rPr lang="tr-TR" sz="2400" dirty="0" smtClean="0"/>
              <a:t>İşte ders çalışma ve öğrenme de aynı metotları sürekli tekrar edince güçleşmeye başlayabilir. Bu nedenle kısa aralıklarla öğrenme metotlarınızı değiştirin ve yeni öğrenme metotları ile ders çalışmaya devam edin.</a:t>
            </a:r>
          </a:p>
        </p:txBody>
      </p:sp>
      <p:pic>
        <p:nvPicPr>
          <p:cNvPr id="2" name="Resim 1"/>
          <p:cNvPicPr>
            <a:picLocks noChangeAspect="1"/>
          </p:cNvPicPr>
          <p:nvPr/>
        </p:nvPicPr>
        <p:blipFill>
          <a:blip r:embed="rId3"/>
          <a:stretch>
            <a:fillRect/>
          </a:stretch>
        </p:blipFill>
        <p:spPr>
          <a:xfrm>
            <a:off x="6958981" y="572106"/>
            <a:ext cx="4872802" cy="5581023"/>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15</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0433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821015" y="1141255"/>
            <a:ext cx="4502727" cy="461665"/>
          </a:xfrm>
          <a:prstGeom prst="rect">
            <a:avLst/>
          </a:prstGeom>
          <a:noFill/>
        </p:spPr>
        <p:txBody>
          <a:bodyPr wrap="square" rtlCol="0">
            <a:spAutoFit/>
          </a:bodyPr>
          <a:lstStyle/>
          <a:p>
            <a:pPr algn="ctr"/>
            <a:r>
              <a:rPr lang="tr-TR" sz="2400" b="1" dirty="0" smtClean="0">
                <a:solidFill>
                  <a:schemeClr val="bg1"/>
                </a:solidFill>
              </a:rPr>
              <a:t>GECE MESAJLAŞMAYIN!!!</a:t>
            </a:r>
            <a:endParaRPr lang="tr-TR" sz="24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970318"/>
          </a:xfrm>
          <a:prstGeom prst="rect">
            <a:avLst/>
          </a:prstGeom>
          <a:noFill/>
        </p:spPr>
        <p:txBody>
          <a:bodyPr wrap="square" rtlCol="0">
            <a:spAutoFit/>
          </a:bodyPr>
          <a:lstStyle/>
          <a:p>
            <a:pPr marL="342900" indent="-342900">
              <a:buFontTx/>
              <a:buChar char="-"/>
            </a:pPr>
            <a:r>
              <a:rPr lang="tr-TR" sz="2800" dirty="0" err="1" smtClean="0"/>
              <a:t>Rutgers</a:t>
            </a:r>
            <a:r>
              <a:rPr lang="tr-TR" sz="2800" dirty="0" smtClean="0"/>
              <a:t> üniversitesinde yapılan bir araştırmada, insanların gece uyumadan önce yaptıkları mesajlaşmalarda performans düşüklüğü gösterdiği saptanmıştır. </a:t>
            </a:r>
          </a:p>
          <a:p>
            <a:pPr marL="342900" indent="-342900">
              <a:buFontTx/>
              <a:buChar char="-"/>
            </a:pPr>
            <a:r>
              <a:rPr lang="tr-TR" sz="2800" dirty="0" smtClean="0"/>
              <a:t>Özellikle gece geç saatlerde uyumadan önce mesajlaşmamak, bir sonraki gün performansınızı olumlu etkileyecektir.</a:t>
            </a:r>
          </a:p>
        </p:txBody>
      </p:sp>
      <p:pic>
        <p:nvPicPr>
          <p:cNvPr id="3" name="Resim 2"/>
          <p:cNvPicPr>
            <a:picLocks noChangeAspect="1"/>
          </p:cNvPicPr>
          <p:nvPr/>
        </p:nvPicPr>
        <p:blipFill>
          <a:blip r:embed="rId3"/>
          <a:stretch>
            <a:fillRect/>
          </a:stretch>
        </p:blipFill>
        <p:spPr>
          <a:xfrm>
            <a:off x="6329467" y="526411"/>
            <a:ext cx="5343090" cy="5811378"/>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16</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5516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461665"/>
          </a:xfrm>
          <a:prstGeom prst="rect">
            <a:avLst/>
          </a:prstGeom>
          <a:noFill/>
        </p:spPr>
        <p:txBody>
          <a:bodyPr wrap="square" rtlCol="0">
            <a:spAutoFit/>
          </a:bodyPr>
          <a:lstStyle/>
          <a:p>
            <a:pPr algn="ctr"/>
            <a:r>
              <a:rPr lang="tr-TR" sz="2400" b="1" dirty="0" smtClean="0">
                <a:solidFill>
                  <a:schemeClr val="bg1"/>
                </a:solidFill>
              </a:rPr>
              <a:t>ÇALIŞMA ODASI VE KONUMU</a:t>
            </a:r>
            <a:endParaRPr lang="tr-TR" sz="24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970318"/>
          </a:xfrm>
          <a:prstGeom prst="rect">
            <a:avLst/>
          </a:prstGeom>
          <a:noFill/>
        </p:spPr>
        <p:txBody>
          <a:bodyPr wrap="square" rtlCol="0">
            <a:spAutoFit/>
          </a:bodyPr>
          <a:lstStyle/>
          <a:p>
            <a:pPr marL="342900" indent="-342900">
              <a:buFontTx/>
              <a:buChar char="-"/>
            </a:pPr>
            <a:r>
              <a:rPr lang="tr-TR" sz="2800" dirty="0" smtClean="0"/>
              <a:t>Çalışma odanızın içeriğinin sade olmasına ve dikkatinizi dağıtacak eşyaların olmamasına özen gösterin.</a:t>
            </a:r>
          </a:p>
          <a:p>
            <a:pPr marL="342900" indent="-342900">
              <a:buFontTx/>
              <a:buChar char="-"/>
            </a:pPr>
            <a:r>
              <a:rPr lang="tr-TR" sz="2800" dirty="0" smtClean="0"/>
              <a:t>Çalışma masanızın pencere kenarından uzak olması sizlerin verimli çalışmanızı sağlayacaktır. Pencere kenarında dalgınlıklar, dikkat dağınıklığını olabileceğini unutmayın…</a:t>
            </a:r>
          </a:p>
        </p:txBody>
      </p:sp>
      <p:pic>
        <p:nvPicPr>
          <p:cNvPr id="2" name="Resim 1"/>
          <p:cNvPicPr>
            <a:picLocks noChangeAspect="1"/>
          </p:cNvPicPr>
          <p:nvPr/>
        </p:nvPicPr>
        <p:blipFill>
          <a:blip r:embed="rId3"/>
          <a:stretch>
            <a:fillRect/>
          </a:stretch>
        </p:blipFill>
        <p:spPr>
          <a:xfrm>
            <a:off x="6497519" y="1099690"/>
            <a:ext cx="5246999" cy="4086605"/>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17</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5663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821015" y="1141255"/>
            <a:ext cx="4502727" cy="400110"/>
          </a:xfrm>
          <a:prstGeom prst="rect">
            <a:avLst/>
          </a:prstGeom>
          <a:noFill/>
        </p:spPr>
        <p:txBody>
          <a:bodyPr wrap="square" rtlCol="0">
            <a:spAutoFit/>
          </a:bodyPr>
          <a:lstStyle/>
          <a:p>
            <a:pPr algn="ctr"/>
            <a:r>
              <a:rPr lang="tr-TR" sz="2000" b="1" dirty="0" smtClean="0">
                <a:solidFill>
                  <a:schemeClr val="bg1"/>
                </a:solidFill>
              </a:rPr>
              <a:t>MASADA ÇALIŞMAYA ÖZEN GÖSTERİN</a:t>
            </a:r>
            <a:endParaRPr lang="tr-TR" sz="20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90924" y="1954102"/>
            <a:ext cx="5951175" cy="3970318"/>
          </a:xfrm>
          <a:prstGeom prst="rect">
            <a:avLst/>
          </a:prstGeom>
          <a:noFill/>
        </p:spPr>
        <p:txBody>
          <a:bodyPr wrap="square" rtlCol="0">
            <a:spAutoFit/>
          </a:bodyPr>
          <a:lstStyle/>
          <a:p>
            <a:pPr marL="342900" indent="-342900">
              <a:buFontTx/>
              <a:buChar char="-"/>
            </a:pPr>
            <a:r>
              <a:rPr lang="tr-TR" sz="2800" dirty="0" smtClean="0"/>
              <a:t>Öğrencilerin genellikle dikkat etmediği bir etken olan masada çalışma, verimli ders çalışmayı etkileyen en önemli etkendir. Öğrenciler yatakta uzanarak veya yere uzanarak ders çalışmayı sevseler de, bu durumun ders çalışma verimini düşürdüğünü unutmayın. Masada çalışmaya özen gösterin.</a:t>
            </a:r>
          </a:p>
        </p:txBody>
      </p:sp>
      <p:pic>
        <p:nvPicPr>
          <p:cNvPr id="2" name="Resim 1"/>
          <p:cNvPicPr>
            <a:picLocks noChangeAspect="1"/>
          </p:cNvPicPr>
          <p:nvPr/>
        </p:nvPicPr>
        <p:blipFill>
          <a:blip r:embed="rId3"/>
          <a:stretch>
            <a:fillRect/>
          </a:stretch>
        </p:blipFill>
        <p:spPr>
          <a:xfrm>
            <a:off x="6302850" y="1541365"/>
            <a:ext cx="5575014" cy="3597002"/>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18</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3261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70762" y="6295772"/>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1</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5" name="Resim 4"/>
          <p:cNvPicPr>
            <a:picLocks noChangeAspect="1"/>
          </p:cNvPicPr>
          <p:nvPr/>
        </p:nvPicPr>
        <p:blipFill>
          <a:blip r:embed="rId2"/>
          <a:stretch>
            <a:fillRect/>
          </a:stretch>
        </p:blipFill>
        <p:spPr>
          <a:xfrm>
            <a:off x="8104909" y="2386641"/>
            <a:ext cx="3432332" cy="3510749"/>
          </a:xfrm>
          <a:prstGeom prst="rect">
            <a:avLst/>
          </a:prstGeom>
        </p:spPr>
      </p:pic>
      <p:pic>
        <p:nvPicPr>
          <p:cNvPr id="13" name="Resim 12"/>
          <p:cNvPicPr>
            <a:picLocks noChangeAspect="1"/>
          </p:cNvPicPr>
          <p:nvPr/>
        </p:nvPicPr>
        <p:blipFill>
          <a:blip r:embed="rId3"/>
          <a:stretch>
            <a:fillRect/>
          </a:stretch>
        </p:blipFill>
        <p:spPr>
          <a:xfrm>
            <a:off x="726716" y="932328"/>
            <a:ext cx="4775200" cy="1298222"/>
          </a:xfrm>
          <a:prstGeom prst="rect">
            <a:avLst/>
          </a:prstGeom>
        </p:spPr>
      </p:pic>
      <p:sp>
        <p:nvSpPr>
          <p:cNvPr id="10" name="Metin kutusu 9"/>
          <p:cNvSpPr txBox="1"/>
          <p:nvPr/>
        </p:nvSpPr>
        <p:spPr>
          <a:xfrm>
            <a:off x="1039810" y="1395238"/>
            <a:ext cx="4308764" cy="430887"/>
          </a:xfrm>
          <a:prstGeom prst="rect">
            <a:avLst/>
          </a:prstGeom>
          <a:noFill/>
        </p:spPr>
        <p:txBody>
          <a:bodyPr wrap="square" rtlCol="0">
            <a:spAutoFit/>
          </a:bodyPr>
          <a:lstStyle/>
          <a:p>
            <a:r>
              <a:rPr lang="tr-TR" sz="2200" b="1" dirty="0" smtClean="0">
                <a:solidFill>
                  <a:schemeClr val="bg1"/>
                </a:solidFill>
              </a:rPr>
              <a:t>VERİMLİ DERS ÇALIŞMA NEDİR?</a:t>
            </a:r>
            <a:endParaRPr lang="tr-TR" sz="2200" b="1" dirty="0">
              <a:solidFill>
                <a:schemeClr val="bg1"/>
              </a:solidFill>
            </a:endParaRPr>
          </a:p>
        </p:txBody>
      </p:sp>
      <p:sp>
        <p:nvSpPr>
          <p:cNvPr id="14" name="Metin kutusu 13"/>
          <p:cNvSpPr txBox="1"/>
          <p:nvPr/>
        </p:nvSpPr>
        <p:spPr>
          <a:xfrm>
            <a:off x="871170" y="1056684"/>
            <a:ext cx="2382982" cy="338554"/>
          </a:xfrm>
          <a:prstGeom prst="rect">
            <a:avLst/>
          </a:prstGeom>
          <a:noFill/>
        </p:spPr>
        <p:txBody>
          <a:bodyPr wrap="square" rtlCol="0">
            <a:spAutoFit/>
          </a:bodyPr>
          <a:lstStyle/>
          <a:p>
            <a:pPr algn="ctr"/>
            <a:r>
              <a:rPr lang="tr-TR" sz="1600" b="1" dirty="0" smtClean="0"/>
              <a:t>2020-2021 </a:t>
            </a:r>
            <a:endParaRPr lang="tr-TR" sz="1600" b="1" dirty="0"/>
          </a:p>
        </p:txBody>
      </p:sp>
      <p:sp>
        <p:nvSpPr>
          <p:cNvPr id="15" name="Metin kutusu 14"/>
          <p:cNvSpPr txBox="1"/>
          <p:nvPr/>
        </p:nvSpPr>
        <p:spPr>
          <a:xfrm>
            <a:off x="726716" y="2053081"/>
            <a:ext cx="7142666" cy="3046988"/>
          </a:xfrm>
          <a:prstGeom prst="rect">
            <a:avLst/>
          </a:prstGeom>
          <a:noFill/>
        </p:spPr>
        <p:txBody>
          <a:bodyPr wrap="square" rtlCol="0">
            <a:spAutoFit/>
          </a:bodyPr>
          <a:lstStyle/>
          <a:p>
            <a:r>
              <a:rPr lang="tr-TR" sz="2400" i="1" dirty="0" smtClean="0"/>
              <a:t>Verimli ders çalışma, doğru stratejileri bilerek çalışmaktır. Bireyler uzun süre ders çalışabilirler. Fakat istenilen verimi alamadıkları görülmektedir. İstenilen verim için, başarı için, hedeflere ulaşmak için yapılması gereken en önemli şey ise verimli ders çalışma yollarının ne olduğunu bilmektir. Bu seminerimizde de sizlere hangi çalışmaların sizlere verim sağlayacağını anlatmaya çalışacağız.</a:t>
            </a:r>
            <a:endParaRPr lang="tr-TR" sz="2400" i="1" dirty="0"/>
          </a:p>
        </p:txBody>
      </p:sp>
    </p:spTree>
    <p:extLst>
      <p:ext uri="{BB962C8B-B14F-4D97-AF65-F5344CB8AC3E}">
        <p14:creationId xmlns:p14="http://schemas.microsoft.com/office/powerpoint/2010/main" val="2627879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BAŞARILI İNSAN GRUPLARI İLE İLETİŞİM HALİNDE OLUN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90924" y="1895019"/>
            <a:ext cx="5951175" cy="4401205"/>
          </a:xfrm>
          <a:prstGeom prst="rect">
            <a:avLst/>
          </a:prstGeom>
          <a:noFill/>
        </p:spPr>
        <p:txBody>
          <a:bodyPr wrap="square" rtlCol="0">
            <a:spAutoFit/>
          </a:bodyPr>
          <a:lstStyle/>
          <a:p>
            <a:pPr marL="342900" indent="-342900">
              <a:buFontTx/>
              <a:buChar char="-"/>
            </a:pPr>
            <a:r>
              <a:rPr lang="tr-TR" sz="2800" dirty="0" smtClean="0"/>
              <a:t>Ders çalışma sürecinde en önemli şeylerden bir tanesi de, motivasyondur. Motivasyonunuzu ve veriminizi artırmak için sizleri destekleyen ve başarılı olan kişiler ile iletişim kurun.</a:t>
            </a:r>
          </a:p>
          <a:p>
            <a:pPr marL="342900" indent="-342900">
              <a:buFontTx/>
              <a:buChar char="-"/>
            </a:pPr>
            <a:r>
              <a:rPr lang="tr-TR" sz="2800" dirty="0" smtClean="0"/>
              <a:t>Başarı süreçleri üzerine konuşmalar, sizleri güdüleyecek ve çalışmalarınızda veriminizi artıracaktır.</a:t>
            </a:r>
          </a:p>
        </p:txBody>
      </p:sp>
      <p:pic>
        <p:nvPicPr>
          <p:cNvPr id="3" name="Resim 2"/>
          <p:cNvPicPr>
            <a:picLocks noChangeAspect="1"/>
          </p:cNvPicPr>
          <p:nvPr/>
        </p:nvPicPr>
        <p:blipFill>
          <a:blip r:embed="rId3"/>
          <a:stretch>
            <a:fillRect/>
          </a:stretch>
        </p:blipFill>
        <p:spPr>
          <a:xfrm>
            <a:off x="6302850" y="1514857"/>
            <a:ext cx="5456334" cy="3854570"/>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19</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3623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EN ÇOK İNCELENMESİ GEREKEN KONULARI NOT EDİN…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546344" y="1954102"/>
            <a:ext cx="5951175" cy="3970318"/>
          </a:xfrm>
          <a:prstGeom prst="rect">
            <a:avLst/>
          </a:prstGeom>
          <a:noFill/>
        </p:spPr>
        <p:txBody>
          <a:bodyPr wrap="square" rtlCol="0">
            <a:spAutoFit/>
          </a:bodyPr>
          <a:lstStyle/>
          <a:p>
            <a:pPr marL="342900" indent="-342900">
              <a:buFontTx/>
              <a:buChar char="-"/>
            </a:pPr>
            <a:r>
              <a:rPr lang="tr-TR" sz="2800" dirty="0" smtClean="0"/>
              <a:t>Anlamakta zorluk yaşadığınız ve yapamadığınız konuları bir kenara not edin. Bu konulara daha sonra tekrar bakmanız, anlamadığınız durumlarda video desteği, çözümlü soru incelemeleri yapmanızı öneririz. Eğer bu durumlarda da anlamadıysanız öğretmenleriniz ile iletişim kurmanız en sağlıklı yöntem olacaktır.</a:t>
            </a:r>
          </a:p>
        </p:txBody>
      </p:sp>
      <p:pic>
        <p:nvPicPr>
          <p:cNvPr id="7" name="Resim 6"/>
          <p:cNvPicPr>
            <a:picLocks noChangeAspect="1"/>
          </p:cNvPicPr>
          <p:nvPr/>
        </p:nvPicPr>
        <p:blipFill>
          <a:blip r:embed="rId3"/>
          <a:stretch>
            <a:fillRect/>
          </a:stretch>
        </p:blipFill>
        <p:spPr>
          <a:xfrm>
            <a:off x="5921005" y="1240607"/>
            <a:ext cx="5924631" cy="5397308"/>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20</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1065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en-US" b="1" dirty="0" smtClean="0">
                <a:solidFill>
                  <a:schemeClr val="bg1"/>
                </a:solidFill>
              </a:rPr>
              <a:t>KONULAR </a:t>
            </a:r>
            <a:r>
              <a:rPr lang="tr-TR" b="1" dirty="0" smtClean="0">
                <a:solidFill>
                  <a:schemeClr val="bg1"/>
                </a:solidFill>
              </a:rPr>
              <a:t>İLE İLGİLİ TEST ÇÖZMEYİ İHMAL ETMEYİN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393939" y="1967957"/>
            <a:ext cx="5951175" cy="3539430"/>
          </a:xfrm>
          <a:prstGeom prst="rect">
            <a:avLst/>
          </a:prstGeom>
          <a:noFill/>
        </p:spPr>
        <p:txBody>
          <a:bodyPr wrap="square" rtlCol="0">
            <a:spAutoFit/>
          </a:bodyPr>
          <a:lstStyle/>
          <a:p>
            <a:pPr marL="342900" indent="-342900">
              <a:buFontTx/>
              <a:buChar char="-"/>
            </a:pPr>
            <a:r>
              <a:rPr lang="tr-TR" sz="2800" dirty="0" smtClean="0"/>
              <a:t>Çalıştığınız konuların tamamen anlaşılıp anlaşılmadığını kontrol etmek için konu kavrama testlerinizi muhakkak çözün. Anlamadığınız noktalarda tekrar dönüp konuyu irdeleyin. Çözemediğiniz soruları muhakkak öğretmeninize çözdürüp</a:t>
            </a:r>
            <a:r>
              <a:rPr lang="tr-TR" sz="2800" dirty="0"/>
              <a:t> </a:t>
            </a:r>
            <a:r>
              <a:rPr lang="tr-TR" sz="2800" dirty="0" smtClean="0"/>
              <a:t>soruları tekrar edin.</a:t>
            </a:r>
          </a:p>
        </p:txBody>
      </p:sp>
      <p:pic>
        <p:nvPicPr>
          <p:cNvPr id="2" name="Resim 1"/>
          <p:cNvPicPr>
            <a:picLocks noChangeAspect="1"/>
          </p:cNvPicPr>
          <p:nvPr/>
        </p:nvPicPr>
        <p:blipFill>
          <a:blip r:embed="rId3"/>
          <a:stretch>
            <a:fillRect/>
          </a:stretch>
        </p:blipFill>
        <p:spPr>
          <a:xfrm>
            <a:off x="5857792" y="918091"/>
            <a:ext cx="6479822" cy="4820356"/>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21</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8830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VERİM ALDIĞINIZ SAATLERE DERS PLANINIZI YAPINIZ…</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90924" y="2019712"/>
            <a:ext cx="5951175" cy="3539430"/>
          </a:xfrm>
          <a:prstGeom prst="rect">
            <a:avLst/>
          </a:prstGeom>
          <a:noFill/>
        </p:spPr>
        <p:txBody>
          <a:bodyPr wrap="square" rtlCol="0">
            <a:spAutoFit/>
          </a:bodyPr>
          <a:lstStyle/>
          <a:p>
            <a:pPr marL="342900" indent="-342900">
              <a:buFontTx/>
              <a:buChar char="-"/>
            </a:pPr>
            <a:r>
              <a:rPr lang="tr-TR" sz="2800" dirty="0" smtClean="0"/>
              <a:t>Öğrenci arkadaşlar verim aldıkları saatleri iyi takip ederek, bu saatlere ders planlamalarını yapmaları daha sağlıklı olacaktır. Uyuma saatleri ve ders çalışma saatleri daha önceden planlanıp ona göre hareket edilirse öğrencinin zaman kaybı da en aza indirgenecek ve verimi artacaktır.</a:t>
            </a:r>
          </a:p>
        </p:txBody>
      </p:sp>
      <p:pic>
        <p:nvPicPr>
          <p:cNvPr id="2" name="Resim 1"/>
          <p:cNvPicPr>
            <a:picLocks noChangeAspect="1"/>
          </p:cNvPicPr>
          <p:nvPr/>
        </p:nvPicPr>
        <p:blipFill>
          <a:blip r:embed="rId3"/>
          <a:stretch>
            <a:fillRect/>
          </a:stretch>
        </p:blipFill>
        <p:spPr>
          <a:xfrm>
            <a:off x="6067060" y="1877685"/>
            <a:ext cx="5784663" cy="3407039"/>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22</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8435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SİZİN İÇİN EN UYGUN OLAN ÖĞRENME STRAJESİNİ ÖĞRENİN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10" y="1895019"/>
            <a:ext cx="5951175" cy="4401205"/>
          </a:xfrm>
          <a:prstGeom prst="rect">
            <a:avLst/>
          </a:prstGeom>
          <a:noFill/>
        </p:spPr>
        <p:txBody>
          <a:bodyPr wrap="square" rtlCol="0">
            <a:spAutoFit/>
          </a:bodyPr>
          <a:lstStyle/>
          <a:p>
            <a:pPr marL="342900" indent="-342900">
              <a:buFontTx/>
              <a:buChar char="-"/>
            </a:pPr>
            <a:r>
              <a:rPr lang="tr-TR" sz="2800" dirty="0" smtClean="0"/>
              <a:t>Bireyin kendisini tanıması ve kendisine en uygun çalışma stratejisini belirlemesi verimli çalışmasını sağlayacaktır. </a:t>
            </a:r>
            <a:endParaRPr lang="tr-TR" sz="2800" dirty="0"/>
          </a:p>
          <a:p>
            <a:pPr marL="342900" indent="-342900">
              <a:buFontTx/>
              <a:buChar char="-"/>
            </a:pPr>
            <a:r>
              <a:rPr lang="tr-TR" sz="2800" dirty="0" smtClean="0"/>
              <a:t>Kimi öğrenciler yazarak, kimi öğrenciler okuyarak, kimi öğrenciler video izleyerek öğrenebilmektedir. Sizde kendiniz için en uygun çalışma stratejisini bulun ve çalışmaya başlayın…</a:t>
            </a:r>
          </a:p>
        </p:txBody>
      </p:sp>
      <p:pic>
        <p:nvPicPr>
          <p:cNvPr id="3" name="Resim 2"/>
          <p:cNvPicPr>
            <a:picLocks noChangeAspect="1"/>
          </p:cNvPicPr>
          <p:nvPr/>
        </p:nvPicPr>
        <p:blipFill>
          <a:blip r:embed="rId3"/>
          <a:stretch>
            <a:fillRect/>
          </a:stretch>
        </p:blipFill>
        <p:spPr>
          <a:xfrm>
            <a:off x="6400184" y="918091"/>
            <a:ext cx="5084050" cy="4708342"/>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23</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5148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05982" y="682965"/>
            <a:ext cx="5284926" cy="1561493"/>
          </a:xfrm>
          <a:prstGeom prst="rect">
            <a:avLst/>
          </a:prstGeom>
        </p:spPr>
      </p:pic>
      <p:sp>
        <p:nvSpPr>
          <p:cNvPr id="5" name="Metin kutusu 4"/>
          <p:cNvSpPr txBox="1"/>
          <p:nvPr/>
        </p:nvSpPr>
        <p:spPr>
          <a:xfrm>
            <a:off x="805982" y="1232878"/>
            <a:ext cx="4502727" cy="461665"/>
          </a:xfrm>
          <a:prstGeom prst="rect">
            <a:avLst/>
          </a:prstGeom>
          <a:noFill/>
        </p:spPr>
        <p:txBody>
          <a:bodyPr wrap="square" rtlCol="0">
            <a:spAutoFit/>
          </a:bodyPr>
          <a:lstStyle/>
          <a:p>
            <a:pPr algn="ctr"/>
            <a:r>
              <a:rPr lang="tr-TR" sz="2400" b="1" dirty="0" smtClean="0">
                <a:solidFill>
                  <a:schemeClr val="bg1"/>
                </a:solidFill>
              </a:rPr>
              <a:t>ENERJİNİZİ DOĞRU YÖNETİN</a:t>
            </a:r>
            <a:endParaRPr lang="tr-TR" sz="2400" b="1" dirty="0">
              <a:solidFill>
                <a:schemeClr val="bg1"/>
              </a:solidFill>
            </a:endParaRPr>
          </a:p>
        </p:txBody>
      </p:sp>
      <p:sp>
        <p:nvSpPr>
          <p:cNvPr id="6" name="Metin kutusu 5"/>
          <p:cNvSpPr txBox="1"/>
          <p:nvPr/>
        </p:nvSpPr>
        <p:spPr>
          <a:xfrm>
            <a:off x="1381597" y="875062"/>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31492" y="2325696"/>
            <a:ext cx="6713790" cy="3108543"/>
          </a:xfrm>
          <a:prstGeom prst="rect">
            <a:avLst/>
          </a:prstGeom>
          <a:noFill/>
        </p:spPr>
        <p:txBody>
          <a:bodyPr wrap="square" rtlCol="0">
            <a:spAutoFit/>
          </a:bodyPr>
          <a:lstStyle/>
          <a:p>
            <a:pPr marL="342900" indent="-342900">
              <a:buFontTx/>
              <a:buChar char="-"/>
            </a:pPr>
            <a:r>
              <a:rPr lang="tr-TR" sz="2800" dirty="0" smtClean="0"/>
              <a:t>Verimli ders çalışma stratejisinde en önemli şeylerden birisi de mevcut enerjinizi doğru yürütmenizdir. Başlangıçla fazla çalışıp, tüm enerjinizi tüketmek doğru olmayacaktır. Sistemli çalışma ile enerjinizi sürecin tamamına göre ayarlamanız veriminizi artıracaktır.</a:t>
            </a:r>
          </a:p>
        </p:txBody>
      </p:sp>
      <p:pic>
        <p:nvPicPr>
          <p:cNvPr id="2" name="Resim 1"/>
          <p:cNvPicPr>
            <a:picLocks noChangeAspect="1"/>
          </p:cNvPicPr>
          <p:nvPr/>
        </p:nvPicPr>
        <p:blipFill>
          <a:blip r:embed="rId3"/>
          <a:stretch>
            <a:fillRect/>
          </a:stretch>
        </p:blipFill>
        <p:spPr>
          <a:xfrm>
            <a:off x="8152996" y="764203"/>
            <a:ext cx="2555967" cy="4906050"/>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dirty="0" smtClean="0">
                <a:ln w="0">
                  <a:solidFill>
                    <a:schemeClr val="bg1"/>
                  </a:solidFill>
                </a:ln>
                <a:solidFill>
                  <a:schemeClr val="bg1"/>
                </a:solidFill>
                <a:effectLst>
                  <a:outerShdw blurRad="38100" dist="25400" dir="5400000" algn="ctr" rotWithShape="0">
                    <a:srgbClr val="6E747A">
                      <a:alpha val="43000"/>
                    </a:srgbClr>
                  </a:outerShdw>
                </a:effectLst>
              </a:rPr>
              <a:t>24</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3110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en-US" b="1" dirty="0" smtClean="0">
                <a:solidFill>
                  <a:schemeClr val="bg1"/>
                </a:solidFill>
              </a:rPr>
              <a:t>EN </a:t>
            </a:r>
            <a:r>
              <a:rPr lang="tr-TR" b="1" dirty="0" smtClean="0">
                <a:solidFill>
                  <a:schemeClr val="bg1"/>
                </a:solidFill>
              </a:rPr>
              <a:t>ÖNEMLİ PARÇADAN BAŞLAYARAK PLANLAMANIZI YAPIN…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10" y="1895019"/>
            <a:ext cx="5951175" cy="3970318"/>
          </a:xfrm>
          <a:prstGeom prst="rect">
            <a:avLst/>
          </a:prstGeom>
          <a:noFill/>
        </p:spPr>
        <p:txBody>
          <a:bodyPr wrap="square" rtlCol="0">
            <a:spAutoFit/>
          </a:bodyPr>
          <a:lstStyle/>
          <a:p>
            <a:pPr marL="342900" indent="-342900">
              <a:buFontTx/>
              <a:buChar char="-"/>
            </a:pPr>
            <a:r>
              <a:rPr lang="tr-TR" sz="2800" dirty="0" smtClean="0"/>
              <a:t>Çalışmanızda sizler için en önemli olan parça hangisi ise ilk planlamanızı ondan yapmaya başlayın. Ayrıca en önemli parçayı planlamada sürekli koruyun. </a:t>
            </a:r>
          </a:p>
          <a:p>
            <a:pPr marL="342900" indent="-342900">
              <a:buFontTx/>
              <a:buChar char="-"/>
            </a:pPr>
            <a:r>
              <a:rPr lang="tr-TR" sz="2800" dirty="0" smtClean="0"/>
              <a:t>Yapmanız gereken en önemli kısımları bitirdikten sonra 2. öncelikli kısımlara planlamanızda yer verin. Ve planınıza sadık kalmaya özen gösterin.</a:t>
            </a:r>
          </a:p>
        </p:txBody>
      </p:sp>
      <p:pic>
        <p:nvPicPr>
          <p:cNvPr id="7" name="Resim 6"/>
          <p:cNvPicPr>
            <a:picLocks noChangeAspect="1"/>
          </p:cNvPicPr>
          <p:nvPr/>
        </p:nvPicPr>
        <p:blipFill>
          <a:blip r:embed="rId4"/>
          <a:stretch>
            <a:fillRect/>
          </a:stretch>
        </p:blipFill>
        <p:spPr>
          <a:xfrm>
            <a:off x="6871854" y="1481571"/>
            <a:ext cx="4997161" cy="4852633"/>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25</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0945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ÖĞRENDİĞİNİZ BİLGİLERİ YÜKSEK SESLE TEKRAR EDİN…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10" y="1895019"/>
            <a:ext cx="5951175" cy="4401205"/>
          </a:xfrm>
          <a:prstGeom prst="rect">
            <a:avLst/>
          </a:prstGeom>
          <a:noFill/>
        </p:spPr>
        <p:txBody>
          <a:bodyPr wrap="square" rtlCol="0">
            <a:spAutoFit/>
          </a:bodyPr>
          <a:lstStyle/>
          <a:p>
            <a:pPr marL="342900" indent="-342900">
              <a:buFontTx/>
              <a:buChar char="-"/>
            </a:pPr>
            <a:r>
              <a:rPr lang="tr-TR" sz="2800" dirty="0" smtClean="0"/>
              <a:t>Çalıştığınız dersin tekrarı çok önemlidir. Yapılan araştırmalarda bireylerin tekrar etmediği durumlarda öğrendikleri bilgilerin yaklaşık olarak %80’nini 24 saat içinde unuttukları gözlemlenmiştir. Bu nedenle öğrendiğiniz bilgileri tekrar edin ve yüksek sesle tekrarın sözel hafızayı güçlendirdiğini unutmayın…</a:t>
            </a:r>
          </a:p>
        </p:txBody>
      </p:sp>
      <p:pic>
        <p:nvPicPr>
          <p:cNvPr id="2" name="Resim 1"/>
          <p:cNvPicPr>
            <a:picLocks noChangeAspect="1"/>
          </p:cNvPicPr>
          <p:nvPr/>
        </p:nvPicPr>
        <p:blipFill>
          <a:blip r:embed="rId3"/>
          <a:stretch>
            <a:fillRect/>
          </a:stretch>
        </p:blipFill>
        <p:spPr>
          <a:xfrm>
            <a:off x="6489624" y="360221"/>
            <a:ext cx="5428440" cy="5963713"/>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26</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41631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779450" y="1099690"/>
            <a:ext cx="4502727" cy="646331"/>
          </a:xfrm>
          <a:prstGeom prst="rect">
            <a:avLst/>
          </a:prstGeom>
          <a:noFill/>
        </p:spPr>
        <p:txBody>
          <a:bodyPr wrap="square" rtlCol="0">
            <a:spAutoFit/>
          </a:bodyPr>
          <a:lstStyle/>
          <a:p>
            <a:pPr algn="ctr"/>
            <a:r>
              <a:rPr lang="tr-TR" b="1" dirty="0" smtClean="0">
                <a:solidFill>
                  <a:schemeClr val="bg1"/>
                </a:solidFill>
              </a:rPr>
              <a:t>BAŞKALARINA ÖĞRETTİĞİNİZİ HAYAL EDEREK ÇALIŞIN…</a:t>
            </a:r>
            <a:endParaRPr lang="tr-TR"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2133599"/>
            <a:ext cx="5951175" cy="3108543"/>
          </a:xfrm>
          <a:prstGeom prst="rect">
            <a:avLst/>
          </a:prstGeom>
          <a:noFill/>
        </p:spPr>
        <p:txBody>
          <a:bodyPr wrap="square" rtlCol="0">
            <a:spAutoFit/>
          </a:bodyPr>
          <a:lstStyle/>
          <a:p>
            <a:pPr marL="342900" indent="-342900">
              <a:buFontTx/>
              <a:buChar char="-"/>
            </a:pPr>
            <a:r>
              <a:rPr lang="tr-TR" sz="2800" dirty="0" smtClean="0"/>
              <a:t>Ders çalıştığınız süreçte öğrencilerinize veya arkadaşlarınıza bir şeyler öğrettiğinizi hayal ederek ders çalışmanız motivasyonunuzu artıracaktır. Verim aldığınızı görmek ve başarılı olduğunuzu hissetmek sizler için iyi gelecektir.</a:t>
            </a:r>
          </a:p>
        </p:txBody>
      </p:sp>
      <p:pic>
        <p:nvPicPr>
          <p:cNvPr id="2" name="Resim 1"/>
          <p:cNvPicPr>
            <a:picLocks noChangeAspect="1"/>
          </p:cNvPicPr>
          <p:nvPr/>
        </p:nvPicPr>
        <p:blipFill>
          <a:blip r:embed="rId4"/>
          <a:stretch>
            <a:fillRect/>
          </a:stretch>
        </p:blipFill>
        <p:spPr>
          <a:xfrm>
            <a:off x="6161415" y="918091"/>
            <a:ext cx="5743981" cy="5017941"/>
          </a:xfrm>
          <a:prstGeom prst="rect">
            <a:avLst/>
          </a:prstGeom>
        </p:spPr>
      </p:pic>
      <p:sp>
        <p:nvSpPr>
          <p:cNvPr id="8" name="Dikdörtgen 7"/>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27</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15567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779450" y="1099690"/>
            <a:ext cx="4502727" cy="584775"/>
          </a:xfrm>
          <a:prstGeom prst="rect">
            <a:avLst/>
          </a:prstGeom>
          <a:noFill/>
        </p:spPr>
        <p:txBody>
          <a:bodyPr wrap="square" rtlCol="0">
            <a:spAutoFit/>
          </a:bodyPr>
          <a:lstStyle/>
          <a:p>
            <a:pPr algn="ctr"/>
            <a:r>
              <a:rPr lang="tr-TR" sz="1600" b="1" dirty="0" smtClean="0">
                <a:solidFill>
                  <a:schemeClr val="bg1"/>
                </a:solidFill>
              </a:rPr>
              <a:t>ÇALIŞMALARINIZDA KENDİ YAŞANTILARINIZDAN ÖRNEKLER VE HİKAYELER OLUŞTURUN…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2133599"/>
            <a:ext cx="5951175" cy="3108543"/>
          </a:xfrm>
          <a:prstGeom prst="rect">
            <a:avLst/>
          </a:prstGeom>
          <a:noFill/>
        </p:spPr>
        <p:txBody>
          <a:bodyPr wrap="square" rtlCol="0">
            <a:spAutoFit/>
          </a:bodyPr>
          <a:lstStyle/>
          <a:p>
            <a:pPr marL="342900" indent="-342900">
              <a:buFontTx/>
              <a:buChar char="-"/>
            </a:pPr>
            <a:r>
              <a:rPr lang="tr-TR" sz="2800" dirty="0" smtClean="0"/>
              <a:t>Ders çalıştığınız konular ile ilgili yaşantılarınızda karşılaştığınız örnekler, anılarını ile ilişkilendirmeler yaparak, </a:t>
            </a:r>
            <a:r>
              <a:rPr lang="tr-TR" sz="2800" dirty="0" smtClean="0"/>
              <a:t>kalıcılığı sağlayabilirsiniz.</a:t>
            </a:r>
          </a:p>
          <a:p>
            <a:pPr marL="342900" indent="-342900">
              <a:buFontTx/>
              <a:buChar char="-"/>
            </a:pPr>
            <a:r>
              <a:rPr lang="tr-TR" sz="2800" dirty="0" smtClean="0"/>
              <a:t>Özellikle sizlerde iz bırakan olaylar ile ilişkilendirmek sizlerin daha rahat hatırlamanıza yardımcı olacaktır.</a:t>
            </a:r>
            <a:endParaRPr lang="tr-TR" sz="2800" dirty="0" smtClean="0"/>
          </a:p>
        </p:txBody>
      </p:sp>
      <p:pic>
        <p:nvPicPr>
          <p:cNvPr id="3" name="Resim 2"/>
          <p:cNvPicPr>
            <a:picLocks noChangeAspect="1"/>
          </p:cNvPicPr>
          <p:nvPr/>
        </p:nvPicPr>
        <p:blipFill>
          <a:blip r:embed="rId4"/>
          <a:stretch>
            <a:fillRect/>
          </a:stretch>
        </p:blipFill>
        <p:spPr>
          <a:xfrm>
            <a:off x="6329467" y="572106"/>
            <a:ext cx="5315934" cy="4869634"/>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28</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1805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1177633" y="1133535"/>
            <a:ext cx="4502727" cy="461665"/>
          </a:xfrm>
          <a:prstGeom prst="rect">
            <a:avLst/>
          </a:prstGeom>
          <a:noFill/>
        </p:spPr>
        <p:txBody>
          <a:bodyPr wrap="square" rtlCol="0">
            <a:spAutoFit/>
          </a:bodyPr>
          <a:lstStyle/>
          <a:p>
            <a:r>
              <a:rPr lang="tr-TR" sz="2400" b="1" dirty="0" smtClean="0">
                <a:solidFill>
                  <a:schemeClr val="bg1"/>
                </a:solidFill>
              </a:rPr>
              <a:t>HEDEF  VE PLAN BELİRLEYİN</a:t>
            </a:r>
            <a:endParaRPr lang="tr-TR" sz="24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pic>
        <p:nvPicPr>
          <p:cNvPr id="10" name="Resim 9"/>
          <p:cNvPicPr>
            <a:picLocks noChangeAspect="1"/>
          </p:cNvPicPr>
          <p:nvPr/>
        </p:nvPicPr>
        <p:blipFill>
          <a:blip r:embed="rId3"/>
          <a:stretch>
            <a:fillRect/>
          </a:stretch>
        </p:blipFill>
        <p:spPr>
          <a:xfrm>
            <a:off x="7014675" y="1179076"/>
            <a:ext cx="4096669" cy="3899560"/>
          </a:xfrm>
          <a:prstGeom prst="rect">
            <a:avLst/>
          </a:prstGeom>
        </p:spPr>
      </p:pic>
      <p:sp>
        <p:nvSpPr>
          <p:cNvPr id="12" name="Dikdörtgen 11"/>
          <p:cNvSpPr/>
          <p:nvPr/>
        </p:nvSpPr>
        <p:spPr>
          <a:xfrm>
            <a:off x="6170762" y="6303208"/>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2</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13" name="Metin kutusu 12"/>
          <p:cNvSpPr txBox="1"/>
          <p:nvPr/>
        </p:nvSpPr>
        <p:spPr>
          <a:xfrm>
            <a:off x="782134" y="1995022"/>
            <a:ext cx="5868048" cy="4154984"/>
          </a:xfrm>
          <a:prstGeom prst="rect">
            <a:avLst/>
          </a:prstGeom>
          <a:noFill/>
        </p:spPr>
        <p:txBody>
          <a:bodyPr wrap="square" rtlCol="0">
            <a:spAutoFit/>
          </a:bodyPr>
          <a:lstStyle/>
          <a:p>
            <a:pPr marL="342900" indent="-342900">
              <a:buFontTx/>
              <a:buChar char="-"/>
            </a:pPr>
            <a:r>
              <a:rPr lang="tr-TR" sz="2400" dirty="0" smtClean="0"/>
              <a:t>Başarı elde etmek istiyorsanız ilk işinizin </a:t>
            </a:r>
            <a:r>
              <a:rPr lang="tr-TR" sz="2400" b="1" u="sng" dirty="0" smtClean="0">
                <a:solidFill>
                  <a:srgbClr val="FF0000"/>
                </a:solidFill>
              </a:rPr>
              <a:t>HEDEF</a:t>
            </a:r>
            <a:r>
              <a:rPr lang="tr-TR" sz="2400" dirty="0" smtClean="0"/>
              <a:t> belirlemek olacağını unutmayınız.</a:t>
            </a:r>
          </a:p>
          <a:p>
            <a:pPr marL="342900" indent="-342900">
              <a:buFontTx/>
              <a:buChar char="-"/>
            </a:pPr>
            <a:r>
              <a:rPr lang="tr-TR" sz="2400" dirty="0" smtClean="0"/>
              <a:t>Hedeflerinizi belirlerken birden fazla hedef belirlemeyip tek hedef belirlemeniz sizler için daha sağlıklı olacaktır. </a:t>
            </a:r>
            <a:endParaRPr lang="tr-TR" sz="2400" dirty="0"/>
          </a:p>
          <a:p>
            <a:pPr marL="342900" indent="-342900">
              <a:buFontTx/>
              <a:buChar char="-"/>
            </a:pPr>
            <a:r>
              <a:rPr lang="tr-TR" sz="2400" dirty="0" smtClean="0"/>
              <a:t>Hedefinizi belirledikten sonra, sizi hedeflerinize ulaştıracak planlamalar yapın.</a:t>
            </a:r>
          </a:p>
          <a:p>
            <a:pPr marL="342900" indent="-342900">
              <a:buFontTx/>
              <a:buChar char="-"/>
            </a:pPr>
            <a:r>
              <a:rPr lang="tr-TR" sz="2400" dirty="0" smtClean="0"/>
              <a:t>Günlük kaç saat ders çalışacağınızı, hangi saatler aralığında çalışacağınızı ve hangi ders ve konulara çalışacağınızı belirleyin.</a:t>
            </a:r>
          </a:p>
        </p:txBody>
      </p:sp>
    </p:spTree>
    <p:extLst>
      <p:ext uri="{BB962C8B-B14F-4D97-AF65-F5344CB8AC3E}">
        <p14:creationId xmlns:p14="http://schemas.microsoft.com/office/powerpoint/2010/main" val="69585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959560" y="1183575"/>
            <a:ext cx="4502727" cy="338554"/>
          </a:xfrm>
          <a:prstGeom prst="rect">
            <a:avLst/>
          </a:prstGeom>
          <a:noFill/>
        </p:spPr>
        <p:txBody>
          <a:bodyPr wrap="square" rtlCol="0">
            <a:spAutoFit/>
          </a:bodyPr>
          <a:lstStyle/>
          <a:p>
            <a:pPr algn="ctr"/>
            <a:r>
              <a:rPr lang="tr-TR" sz="1600" b="1" dirty="0" smtClean="0">
                <a:solidFill>
                  <a:schemeClr val="bg1"/>
                </a:solidFill>
              </a:rPr>
              <a:t>ZİHİN HARİTALARI VE DİYAGRAMLAR OLUŞTURUN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1995053"/>
            <a:ext cx="5951175" cy="3970318"/>
          </a:xfrm>
          <a:prstGeom prst="rect">
            <a:avLst/>
          </a:prstGeom>
          <a:noFill/>
        </p:spPr>
        <p:txBody>
          <a:bodyPr wrap="square" rtlCol="0">
            <a:spAutoFit/>
          </a:bodyPr>
          <a:lstStyle/>
          <a:p>
            <a:pPr marL="342900" indent="-342900">
              <a:buFontTx/>
              <a:buChar char="-"/>
            </a:pPr>
            <a:r>
              <a:rPr lang="tr-TR" sz="2800" dirty="0"/>
              <a:t>Zihin haritalarının görsel sunumu, ders içeriğinin daha iyi anlaşılmasını ve daha iyi hatırlanmasını sağlar. </a:t>
            </a:r>
            <a:r>
              <a:rPr lang="tr-TR" sz="2800" dirty="0" smtClean="0"/>
              <a:t>Bu nedenle kısa sürede hatırlanma ve doğru sonuca ulaşma durumu söz konusu olacaktır. Yine Diyagramlar da bu duruma katkı sağlayacaktır. Çalışma veriminiz ve başarınız doğal olarak artacaktır.</a:t>
            </a:r>
            <a:endParaRPr lang="tr-TR" sz="2800" dirty="0" smtClean="0"/>
          </a:p>
        </p:txBody>
      </p:sp>
      <p:pic>
        <p:nvPicPr>
          <p:cNvPr id="3" name="Resim 2"/>
          <p:cNvPicPr>
            <a:picLocks noChangeAspect="1"/>
          </p:cNvPicPr>
          <p:nvPr/>
        </p:nvPicPr>
        <p:blipFill>
          <a:blip r:embed="rId4"/>
          <a:stretch>
            <a:fillRect/>
          </a:stretch>
        </p:blipFill>
        <p:spPr>
          <a:xfrm>
            <a:off x="6864962" y="764203"/>
            <a:ext cx="4849601" cy="4996311"/>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dirty="0" smtClean="0">
                <a:ln w="0">
                  <a:solidFill>
                    <a:schemeClr val="bg1"/>
                  </a:solidFill>
                </a:ln>
                <a:solidFill>
                  <a:schemeClr val="bg1"/>
                </a:solidFill>
                <a:effectLst>
                  <a:outerShdw blurRad="38100" dist="25400" dir="5400000" algn="ctr" rotWithShape="0">
                    <a:srgbClr val="6E747A">
                      <a:alpha val="43000"/>
                    </a:srgbClr>
                  </a:outerShdw>
                </a:effectLst>
              </a:rPr>
              <a:t>29</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04977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959560" y="1120990"/>
            <a:ext cx="4502727" cy="584775"/>
          </a:xfrm>
          <a:prstGeom prst="rect">
            <a:avLst/>
          </a:prstGeom>
          <a:noFill/>
        </p:spPr>
        <p:txBody>
          <a:bodyPr wrap="square" rtlCol="0">
            <a:spAutoFit/>
          </a:bodyPr>
          <a:lstStyle/>
          <a:p>
            <a:pPr algn="ctr"/>
            <a:r>
              <a:rPr lang="tr-TR" sz="1600" b="1" dirty="0" smtClean="0">
                <a:solidFill>
                  <a:schemeClr val="bg1"/>
                </a:solidFill>
              </a:rPr>
              <a:t>SEMBOLLER VE HATIRALTICI KISALTMALAR OLUŞTURUN VE SEMBOLLERLE İLİŞKİLENDİRİN…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1995053"/>
            <a:ext cx="5951175" cy="3970318"/>
          </a:xfrm>
          <a:prstGeom prst="rect">
            <a:avLst/>
          </a:prstGeom>
          <a:noFill/>
        </p:spPr>
        <p:txBody>
          <a:bodyPr wrap="square" rtlCol="0">
            <a:spAutoFit/>
          </a:bodyPr>
          <a:lstStyle/>
          <a:p>
            <a:pPr marL="342900" indent="-342900">
              <a:buFontTx/>
              <a:buChar char="-"/>
            </a:pPr>
            <a:r>
              <a:rPr lang="tr-TR" sz="2800" dirty="0" smtClean="0"/>
              <a:t>Öğrendiğiniz bilgileri kısaltmalar ve belirli sembollere dönüştürme ya da semboller ile ilişkilendirme sizlerin bilgileri daha rahat hatırlamanıza faydalı olacaktır. Örneğin; Türkçe dersi için fıstıkçı şahap sert sessizleri anlatmak için kullanılmaktadır. Sizlerde bunun gibi kısaltmalar oluşturabilirsiniz.</a:t>
            </a:r>
            <a:endParaRPr lang="tr-TR" sz="2800" dirty="0" smtClean="0"/>
          </a:p>
        </p:txBody>
      </p:sp>
      <p:pic>
        <p:nvPicPr>
          <p:cNvPr id="8" name="Resim 7"/>
          <p:cNvPicPr>
            <a:picLocks noChangeAspect="1"/>
          </p:cNvPicPr>
          <p:nvPr/>
        </p:nvPicPr>
        <p:blipFill>
          <a:blip r:embed="rId4"/>
          <a:stretch>
            <a:fillRect/>
          </a:stretch>
        </p:blipFill>
        <p:spPr>
          <a:xfrm>
            <a:off x="5579356" y="886082"/>
            <a:ext cx="6612644" cy="4880289"/>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30</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93945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959560" y="1120990"/>
            <a:ext cx="4502727" cy="584775"/>
          </a:xfrm>
          <a:prstGeom prst="rect">
            <a:avLst/>
          </a:prstGeom>
          <a:noFill/>
        </p:spPr>
        <p:txBody>
          <a:bodyPr wrap="square" rtlCol="0">
            <a:spAutoFit/>
          </a:bodyPr>
          <a:lstStyle/>
          <a:p>
            <a:pPr algn="ctr"/>
            <a:r>
              <a:rPr lang="tr-TR" sz="1600" b="1" dirty="0" smtClean="0">
                <a:solidFill>
                  <a:schemeClr val="bg1"/>
                </a:solidFill>
              </a:rPr>
              <a:t>SEMBOLLER VE HATIRALTICI KISALTMALAR OLUŞTURUN VE SEMBOLLERLE İLİŞKİLENDİRİN…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1995053"/>
            <a:ext cx="5951175" cy="3108543"/>
          </a:xfrm>
          <a:prstGeom prst="rect">
            <a:avLst/>
          </a:prstGeom>
          <a:noFill/>
        </p:spPr>
        <p:txBody>
          <a:bodyPr wrap="square" rtlCol="0">
            <a:spAutoFit/>
          </a:bodyPr>
          <a:lstStyle/>
          <a:p>
            <a:pPr marL="342900" indent="-342900">
              <a:buFontTx/>
              <a:buChar char="-"/>
            </a:pPr>
            <a:r>
              <a:rPr lang="tr-TR" sz="2800" dirty="0" smtClean="0"/>
              <a:t>Veya sizlere çalıştığınız konuyu hatırlatacak bir sembol varsa onunla ilişkilendirmek de fayda sağlayacaktır. Örneğin Coğrafya ile ilgili bir durumu, evinizdeki bir çiçek veya size o konuyu hatırlatacak bir eşya ile ilişkilendirme hatırlatıcı olacaktır.</a:t>
            </a:r>
            <a:endParaRPr lang="tr-TR" sz="2800" dirty="0" smtClean="0"/>
          </a:p>
        </p:txBody>
      </p:sp>
      <p:pic>
        <p:nvPicPr>
          <p:cNvPr id="2" name="Resim 1"/>
          <p:cNvPicPr>
            <a:picLocks noChangeAspect="1"/>
          </p:cNvPicPr>
          <p:nvPr/>
        </p:nvPicPr>
        <p:blipFill>
          <a:blip r:embed="rId4"/>
          <a:stretch>
            <a:fillRect/>
          </a:stretch>
        </p:blipFill>
        <p:spPr>
          <a:xfrm>
            <a:off x="5579356" y="886082"/>
            <a:ext cx="6612644" cy="4880289"/>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31</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26762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82134" y="572106"/>
            <a:ext cx="5284926" cy="1561493"/>
          </a:xfrm>
          <a:prstGeom prst="rect">
            <a:avLst/>
          </a:prstGeom>
        </p:spPr>
      </p:pic>
      <p:sp>
        <p:nvSpPr>
          <p:cNvPr id="5" name="Metin kutusu 4"/>
          <p:cNvSpPr txBox="1"/>
          <p:nvPr/>
        </p:nvSpPr>
        <p:spPr>
          <a:xfrm>
            <a:off x="959560" y="1120990"/>
            <a:ext cx="4502727" cy="584775"/>
          </a:xfrm>
          <a:prstGeom prst="rect">
            <a:avLst/>
          </a:prstGeom>
          <a:noFill/>
        </p:spPr>
        <p:txBody>
          <a:bodyPr wrap="square" rtlCol="0">
            <a:spAutoFit/>
          </a:bodyPr>
          <a:lstStyle/>
          <a:p>
            <a:pPr algn="ctr"/>
            <a:r>
              <a:rPr lang="tr-TR" sz="1600" b="1" dirty="0" smtClean="0">
                <a:solidFill>
                  <a:schemeClr val="bg1"/>
                </a:solidFill>
              </a:rPr>
              <a:t>DAHA FAZLA YOĞUNLAŞARAK, DAHA AZ ZAMAN HARCAYARAK ÇALIŞMAYA ÖZEN GÖSTERİN…</a:t>
            </a:r>
            <a:endParaRPr lang="tr-TR" sz="1600" b="1" dirty="0">
              <a:solidFill>
                <a:schemeClr val="bg1"/>
              </a:solidFill>
            </a:endParaRPr>
          </a:p>
        </p:txBody>
      </p:sp>
      <p:sp>
        <p:nvSpPr>
          <p:cNvPr id="6" name="Metin kutusu 5"/>
          <p:cNvSpPr txBox="1"/>
          <p:nvPr/>
        </p:nvSpPr>
        <p:spPr>
          <a:xfrm>
            <a:off x="1357749" y="76420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9" name="Metin kutusu 8"/>
          <p:cNvSpPr txBox="1"/>
          <p:nvPr/>
        </p:nvSpPr>
        <p:spPr>
          <a:xfrm>
            <a:off x="449009" y="1995053"/>
            <a:ext cx="5951175" cy="3970318"/>
          </a:xfrm>
          <a:prstGeom prst="rect">
            <a:avLst/>
          </a:prstGeom>
          <a:noFill/>
        </p:spPr>
        <p:txBody>
          <a:bodyPr wrap="square" rtlCol="0">
            <a:spAutoFit/>
          </a:bodyPr>
          <a:lstStyle/>
          <a:p>
            <a:pPr marL="342900" indent="-342900">
              <a:buFontTx/>
              <a:buChar char="-"/>
            </a:pPr>
            <a:r>
              <a:rPr lang="tr-TR" sz="2800" dirty="0" smtClean="0"/>
              <a:t>Bireyler derse başladıklarında, tüm dikkatlerini derse vermelidirler. </a:t>
            </a:r>
            <a:r>
              <a:rPr lang="tr-TR" sz="2800" dirty="0" smtClean="0"/>
              <a:t>Aksi durumda anlamadığını veya eksik kaldığını düşünerek yeniden konuya bakma ihtiyacı hissedebilir. Bu nedenle konuya daha fazla odaklanarak tek seferde daha az zaman kaybederek çalışması faydalı olacaktır.</a:t>
            </a:r>
            <a:endParaRPr lang="tr-TR" sz="2800" dirty="0" smtClean="0"/>
          </a:p>
        </p:txBody>
      </p:sp>
      <p:pic>
        <p:nvPicPr>
          <p:cNvPr id="3" name="Resim 2"/>
          <p:cNvPicPr>
            <a:picLocks noChangeAspect="1"/>
          </p:cNvPicPr>
          <p:nvPr/>
        </p:nvPicPr>
        <p:blipFill>
          <a:blip r:embed="rId4"/>
          <a:stretch>
            <a:fillRect/>
          </a:stretch>
        </p:blipFill>
        <p:spPr>
          <a:xfrm>
            <a:off x="6400184" y="572106"/>
            <a:ext cx="4960104" cy="5450762"/>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32</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62267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093631" y="403833"/>
            <a:ext cx="5895975" cy="6019800"/>
          </a:xfrm>
          <a:prstGeom prst="rect">
            <a:avLst/>
          </a:prstGeom>
        </p:spPr>
      </p:pic>
      <p:sp>
        <p:nvSpPr>
          <p:cNvPr id="10" name="Dikdörtgen 9"/>
          <p:cNvSpPr/>
          <p:nvPr/>
        </p:nvSpPr>
        <p:spPr>
          <a:xfrm>
            <a:off x="6053205" y="6366401"/>
            <a:ext cx="571894" cy="400110"/>
          </a:xfrm>
          <a:prstGeom prst="rect">
            <a:avLst/>
          </a:prstGeom>
          <a:noFill/>
        </p:spPr>
        <p:txBody>
          <a:bodyPr wrap="square" lIns="91440" tIns="45720" rIns="91440" bIns="45720">
            <a:spAutoFit/>
          </a:bodyPr>
          <a:lstStyle/>
          <a:p>
            <a:pPr algn="ctr"/>
            <a:r>
              <a:rPr lang="tr-TR" sz="2000" b="0" cap="none" spc="0" dirty="0" smtClean="0">
                <a:ln w="0">
                  <a:solidFill>
                    <a:schemeClr val="bg1"/>
                  </a:solidFill>
                </a:ln>
                <a:solidFill>
                  <a:schemeClr val="bg1"/>
                </a:solidFill>
                <a:effectLst>
                  <a:outerShdw blurRad="38100" dist="25400" dir="5400000" algn="ctr" rotWithShape="0">
                    <a:srgbClr val="6E747A">
                      <a:alpha val="43000"/>
                    </a:srgbClr>
                  </a:outerShdw>
                </a:effectLst>
              </a:rPr>
              <a:t>33</a:t>
            </a:r>
            <a:endParaRPr lang="tr-TR" sz="20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5356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904515" y="1113400"/>
            <a:ext cx="4502727" cy="461665"/>
          </a:xfrm>
          <a:prstGeom prst="rect">
            <a:avLst/>
          </a:prstGeom>
          <a:noFill/>
        </p:spPr>
        <p:txBody>
          <a:bodyPr wrap="square" rtlCol="0">
            <a:spAutoFit/>
          </a:bodyPr>
          <a:lstStyle/>
          <a:p>
            <a:r>
              <a:rPr lang="tr-TR" sz="2400" b="1" dirty="0" smtClean="0">
                <a:solidFill>
                  <a:schemeClr val="bg1"/>
                </a:solidFill>
              </a:rPr>
              <a:t>PLAN DEFTERİM NASIL OLMALI?</a:t>
            </a:r>
            <a:endParaRPr lang="tr-TR" sz="24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graphicFrame>
        <p:nvGraphicFramePr>
          <p:cNvPr id="8" name="Tablo 7"/>
          <p:cNvGraphicFramePr>
            <a:graphicFrameLocks noGrp="1"/>
          </p:cNvGraphicFramePr>
          <p:nvPr>
            <p:extLst>
              <p:ext uri="{D42A27DB-BD31-4B8C-83A1-F6EECF244321}">
                <p14:modId xmlns:p14="http://schemas.microsoft.com/office/powerpoint/2010/main" val="2777243227"/>
              </p:ext>
            </p:extLst>
          </p:nvPr>
        </p:nvGraphicFramePr>
        <p:xfrm>
          <a:off x="904514" y="2023448"/>
          <a:ext cx="10802803" cy="3626572"/>
        </p:xfrm>
        <a:graphic>
          <a:graphicData uri="http://schemas.openxmlformats.org/drawingml/2006/table">
            <a:tbl>
              <a:tblPr firstRow="1" bandRow="1">
                <a:tableStyleId>{5940675A-B579-460E-94D1-54222C63F5DA}</a:tableStyleId>
              </a:tblPr>
              <a:tblGrid>
                <a:gridCol w="2700701">
                  <a:extLst>
                    <a:ext uri="{9D8B030D-6E8A-4147-A177-3AD203B41FA5}">
                      <a16:colId xmlns:a16="http://schemas.microsoft.com/office/drawing/2014/main" val="210414415"/>
                    </a:ext>
                  </a:extLst>
                </a:gridCol>
                <a:gridCol w="2700701">
                  <a:extLst>
                    <a:ext uri="{9D8B030D-6E8A-4147-A177-3AD203B41FA5}">
                      <a16:colId xmlns:a16="http://schemas.microsoft.com/office/drawing/2014/main" val="1757031264"/>
                    </a:ext>
                  </a:extLst>
                </a:gridCol>
                <a:gridCol w="2453842">
                  <a:extLst>
                    <a:ext uri="{9D8B030D-6E8A-4147-A177-3AD203B41FA5}">
                      <a16:colId xmlns:a16="http://schemas.microsoft.com/office/drawing/2014/main" val="2087929872"/>
                    </a:ext>
                  </a:extLst>
                </a:gridCol>
                <a:gridCol w="1597209">
                  <a:extLst>
                    <a:ext uri="{9D8B030D-6E8A-4147-A177-3AD203B41FA5}">
                      <a16:colId xmlns:a16="http://schemas.microsoft.com/office/drawing/2014/main" val="956910397"/>
                    </a:ext>
                  </a:extLst>
                </a:gridCol>
                <a:gridCol w="1350350">
                  <a:extLst>
                    <a:ext uri="{9D8B030D-6E8A-4147-A177-3AD203B41FA5}">
                      <a16:colId xmlns:a16="http://schemas.microsoft.com/office/drawing/2014/main" val="3284667823"/>
                    </a:ext>
                  </a:extLst>
                </a:gridCol>
              </a:tblGrid>
              <a:tr h="700903">
                <a:tc>
                  <a:txBody>
                    <a:bodyPr/>
                    <a:lstStyle/>
                    <a:p>
                      <a:r>
                        <a:rPr lang="tr-TR" sz="2400" b="1" dirty="0" smtClean="0"/>
                        <a:t>DERSLER</a:t>
                      </a:r>
                      <a:endParaRPr lang="tr-TR" sz="2400" b="1" dirty="0"/>
                    </a:p>
                  </a:txBody>
                  <a:tcPr anchor="ctr" anchorCtr="1"/>
                </a:tc>
                <a:tc>
                  <a:txBody>
                    <a:bodyPr/>
                    <a:lstStyle/>
                    <a:p>
                      <a:r>
                        <a:rPr lang="tr-TR" sz="2400" b="1" dirty="0" smtClean="0"/>
                        <a:t>KONU</a:t>
                      </a:r>
                      <a:endParaRPr lang="tr-TR" sz="1600" dirty="0"/>
                    </a:p>
                  </a:txBody>
                  <a:tcPr anchor="ctr" anchorCtr="1"/>
                </a:tc>
                <a:tc>
                  <a:txBody>
                    <a:bodyPr/>
                    <a:lstStyle/>
                    <a:p>
                      <a:pPr algn="ctr"/>
                      <a:r>
                        <a:rPr lang="tr-TR" sz="2400" b="1" dirty="0" smtClean="0"/>
                        <a:t>HAFTALIK SORU SAYISI</a:t>
                      </a:r>
                      <a:endParaRPr lang="tr-TR" sz="1600" dirty="0"/>
                    </a:p>
                  </a:txBody>
                  <a:tcPr anchor="ctr" anchorCtr="1"/>
                </a:tc>
                <a:tc>
                  <a:txBody>
                    <a:bodyPr/>
                    <a:lstStyle/>
                    <a:p>
                      <a:r>
                        <a:rPr lang="tr-TR" sz="2400" b="1" dirty="0" smtClean="0"/>
                        <a:t>DOĞRU</a:t>
                      </a:r>
                      <a:endParaRPr lang="tr-TR" sz="2400" b="1" dirty="0"/>
                    </a:p>
                  </a:txBody>
                  <a:tcPr anchor="ctr" anchorCtr="1"/>
                </a:tc>
                <a:tc>
                  <a:txBody>
                    <a:bodyPr/>
                    <a:lstStyle/>
                    <a:p>
                      <a:r>
                        <a:rPr lang="tr-TR" sz="2400" b="1" dirty="0" smtClean="0"/>
                        <a:t>YANLIŞ</a:t>
                      </a:r>
                      <a:endParaRPr lang="tr-TR" sz="2400" b="1" dirty="0"/>
                    </a:p>
                  </a:txBody>
                  <a:tcPr anchor="ctr" anchorCtr="1"/>
                </a:tc>
                <a:extLst>
                  <a:ext uri="{0D108BD9-81ED-4DB2-BD59-A6C34878D82A}">
                    <a16:rowId xmlns:a16="http://schemas.microsoft.com/office/drawing/2014/main" val="3994690885"/>
                  </a:ext>
                </a:extLst>
              </a:tr>
              <a:tr h="700903">
                <a:tc>
                  <a:txBody>
                    <a:bodyPr/>
                    <a:lstStyle/>
                    <a:p>
                      <a:endParaRPr lang="tr-TR" dirty="0"/>
                    </a:p>
                  </a:txBody>
                  <a:tcPr anchor="ctr" anchorCtr="1"/>
                </a:tc>
                <a:tc>
                  <a:txBody>
                    <a:bodyPr/>
                    <a:lstStyle/>
                    <a:p>
                      <a:endParaRPr lang="tr-TR" dirty="0"/>
                    </a:p>
                  </a:txBody>
                  <a:tcPr anchor="ctr" anchorCtr="1"/>
                </a:tc>
                <a:tc>
                  <a:txBody>
                    <a:bodyPr/>
                    <a:lstStyle/>
                    <a:p>
                      <a:endParaRPr lang="tr-TR" dirty="0"/>
                    </a:p>
                  </a:txBody>
                  <a:tcPr anchor="ctr" anchorCtr="1"/>
                </a:tc>
                <a:tc>
                  <a:txBody>
                    <a:bodyPr/>
                    <a:lstStyle/>
                    <a:p>
                      <a:endParaRPr lang="tr-TR" dirty="0"/>
                    </a:p>
                  </a:txBody>
                  <a:tcPr anchor="ctr" anchorCtr="1"/>
                </a:tc>
                <a:tc>
                  <a:txBody>
                    <a:bodyPr/>
                    <a:lstStyle/>
                    <a:p>
                      <a:endParaRPr lang="tr-TR" dirty="0"/>
                    </a:p>
                  </a:txBody>
                  <a:tcPr anchor="ctr" anchorCtr="1"/>
                </a:tc>
                <a:extLst>
                  <a:ext uri="{0D108BD9-81ED-4DB2-BD59-A6C34878D82A}">
                    <a16:rowId xmlns:a16="http://schemas.microsoft.com/office/drawing/2014/main" val="406920873"/>
                  </a:ext>
                </a:extLst>
              </a:tr>
              <a:tr h="700903">
                <a:tc>
                  <a:txBody>
                    <a:bodyPr/>
                    <a:lstStyle/>
                    <a:p>
                      <a:endParaRPr lang="tr-TR"/>
                    </a:p>
                  </a:txBody>
                  <a:tcPr anchor="ctr" anchorCtr="1"/>
                </a:tc>
                <a:tc>
                  <a:txBody>
                    <a:bodyPr/>
                    <a:lstStyle/>
                    <a:p>
                      <a:endParaRPr lang="tr-TR" dirty="0"/>
                    </a:p>
                  </a:txBody>
                  <a:tcPr anchor="ctr" anchorCtr="1"/>
                </a:tc>
                <a:tc>
                  <a:txBody>
                    <a:bodyPr/>
                    <a:lstStyle/>
                    <a:p>
                      <a:endParaRPr lang="tr-TR" dirty="0"/>
                    </a:p>
                  </a:txBody>
                  <a:tcPr anchor="ctr" anchorCtr="1"/>
                </a:tc>
                <a:tc>
                  <a:txBody>
                    <a:bodyPr/>
                    <a:lstStyle/>
                    <a:p>
                      <a:endParaRPr lang="tr-TR" dirty="0"/>
                    </a:p>
                  </a:txBody>
                  <a:tcPr anchor="ctr" anchorCtr="1"/>
                </a:tc>
                <a:tc>
                  <a:txBody>
                    <a:bodyPr/>
                    <a:lstStyle/>
                    <a:p>
                      <a:endParaRPr lang="tr-TR" dirty="0"/>
                    </a:p>
                  </a:txBody>
                  <a:tcPr anchor="ctr" anchorCtr="1"/>
                </a:tc>
                <a:extLst>
                  <a:ext uri="{0D108BD9-81ED-4DB2-BD59-A6C34878D82A}">
                    <a16:rowId xmlns:a16="http://schemas.microsoft.com/office/drawing/2014/main" val="893134232"/>
                  </a:ext>
                </a:extLst>
              </a:tr>
              <a:tr h="700903">
                <a:tc>
                  <a:txBody>
                    <a:bodyPr/>
                    <a:lstStyle/>
                    <a:p>
                      <a:endParaRPr lang="tr-TR"/>
                    </a:p>
                  </a:txBody>
                  <a:tcPr anchor="ctr" anchorCtr="1"/>
                </a:tc>
                <a:tc>
                  <a:txBody>
                    <a:bodyPr/>
                    <a:lstStyle/>
                    <a:p>
                      <a:endParaRPr lang="tr-TR"/>
                    </a:p>
                  </a:txBody>
                  <a:tcPr anchor="ctr" anchorCtr="1"/>
                </a:tc>
                <a:tc>
                  <a:txBody>
                    <a:bodyPr/>
                    <a:lstStyle/>
                    <a:p>
                      <a:endParaRPr lang="tr-TR"/>
                    </a:p>
                  </a:txBody>
                  <a:tcPr anchor="ctr" anchorCtr="1"/>
                </a:tc>
                <a:tc>
                  <a:txBody>
                    <a:bodyPr/>
                    <a:lstStyle/>
                    <a:p>
                      <a:endParaRPr lang="tr-TR" dirty="0"/>
                    </a:p>
                  </a:txBody>
                  <a:tcPr anchor="ctr" anchorCtr="1"/>
                </a:tc>
                <a:tc>
                  <a:txBody>
                    <a:bodyPr/>
                    <a:lstStyle/>
                    <a:p>
                      <a:endParaRPr lang="tr-TR" dirty="0"/>
                    </a:p>
                  </a:txBody>
                  <a:tcPr anchor="ctr" anchorCtr="1"/>
                </a:tc>
                <a:extLst>
                  <a:ext uri="{0D108BD9-81ED-4DB2-BD59-A6C34878D82A}">
                    <a16:rowId xmlns:a16="http://schemas.microsoft.com/office/drawing/2014/main" val="1462614185"/>
                  </a:ext>
                </a:extLst>
              </a:tr>
              <a:tr h="700903">
                <a:tc>
                  <a:txBody>
                    <a:bodyPr/>
                    <a:lstStyle/>
                    <a:p>
                      <a:endParaRPr lang="tr-TR"/>
                    </a:p>
                  </a:txBody>
                  <a:tcPr anchor="ctr" anchorCtr="1"/>
                </a:tc>
                <a:tc>
                  <a:txBody>
                    <a:bodyPr/>
                    <a:lstStyle/>
                    <a:p>
                      <a:endParaRPr lang="tr-TR"/>
                    </a:p>
                  </a:txBody>
                  <a:tcPr anchor="ctr" anchorCtr="1"/>
                </a:tc>
                <a:tc>
                  <a:txBody>
                    <a:bodyPr/>
                    <a:lstStyle/>
                    <a:p>
                      <a:endParaRPr lang="tr-TR"/>
                    </a:p>
                  </a:txBody>
                  <a:tcPr anchor="ctr" anchorCtr="1"/>
                </a:tc>
                <a:tc>
                  <a:txBody>
                    <a:bodyPr/>
                    <a:lstStyle/>
                    <a:p>
                      <a:endParaRPr lang="tr-TR" dirty="0"/>
                    </a:p>
                  </a:txBody>
                  <a:tcPr anchor="ctr" anchorCtr="1"/>
                </a:tc>
                <a:tc>
                  <a:txBody>
                    <a:bodyPr/>
                    <a:lstStyle/>
                    <a:p>
                      <a:endParaRPr lang="tr-TR" dirty="0"/>
                    </a:p>
                  </a:txBody>
                  <a:tcPr anchor="ctr" anchorCtr="1"/>
                </a:tc>
                <a:extLst>
                  <a:ext uri="{0D108BD9-81ED-4DB2-BD59-A6C34878D82A}">
                    <a16:rowId xmlns:a16="http://schemas.microsoft.com/office/drawing/2014/main" val="3626573310"/>
                  </a:ext>
                </a:extLst>
              </a:tr>
            </a:tbl>
          </a:graphicData>
        </a:graphic>
      </p:graphicFrame>
      <p:sp>
        <p:nvSpPr>
          <p:cNvPr id="9" name="Metin kutusu 8"/>
          <p:cNvSpPr txBox="1"/>
          <p:nvPr/>
        </p:nvSpPr>
        <p:spPr>
          <a:xfrm>
            <a:off x="782134" y="5801193"/>
            <a:ext cx="10925184" cy="369332"/>
          </a:xfrm>
          <a:prstGeom prst="rect">
            <a:avLst/>
          </a:prstGeom>
          <a:noFill/>
        </p:spPr>
        <p:txBody>
          <a:bodyPr wrap="square" rtlCol="0">
            <a:spAutoFit/>
          </a:bodyPr>
          <a:lstStyle/>
          <a:p>
            <a:pPr algn="ctr"/>
            <a:r>
              <a:rPr lang="tr-TR" b="1" dirty="0" smtClean="0"/>
              <a:t>YUKARIDAKİ GİBİ BİR PLAN ÇETVELİ İLE HAFTALIK PLANLAMANIZI YAPIP KONTROLLERİNİZİ YAPABİLİRSİNİZ.</a:t>
            </a:r>
            <a:endParaRPr lang="tr-TR" b="1" dirty="0"/>
          </a:p>
        </p:txBody>
      </p:sp>
      <p:sp>
        <p:nvSpPr>
          <p:cNvPr id="10" name="Dikdörtgen 9"/>
          <p:cNvSpPr/>
          <p:nvPr/>
        </p:nvSpPr>
        <p:spPr>
          <a:xfrm>
            <a:off x="6169776" y="6291718"/>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3</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598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6983524" y="2709812"/>
            <a:ext cx="4220375" cy="3076095"/>
          </a:xfrm>
          <a:prstGeom prst="rect">
            <a:avLst/>
          </a:prstGeom>
        </p:spPr>
      </p:pic>
      <p:pic>
        <p:nvPicPr>
          <p:cNvPr id="7" name="Resim 6"/>
          <p:cNvPicPr>
            <a:picLocks noChangeAspect="1"/>
          </p:cNvPicPr>
          <p:nvPr/>
        </p:nvPicPr>
        <p:blipFill>
          <a:blip r:embed="rId3"/>
          <a:stretch>
            <a:fillRect/>
          </a:stretch>
        </p:blipFill>
        <p:spPr>
          <a:xfrm>
            <a:off x="6284497" y="1763321"/>
            <a:ext cx="6447541" cy="5637379"/>
          </a:xfrm>
          <a:prstGeom prst="rect">
            <a:avLst/>
          </a:prstGeom>
        </p:spPr>
      </p:pic>
      <p:pic>
        <p:nvPicPr>
          <p:cNvPr id="4" name="Resim 3"/>
          <p:cNvPicPr>
            <a:picLocks noChangeAspect="1"/>
          </p:cNvPicPr>
          <p:nvPr/>
        </p:nvPicPr>
        <p:blipFill>
          <a:blip r:embed="rId4"/>
          <a:stretch>
            <a:fillRect/>
          </a:stretch>
        </p:blipFill>
        <p:spPr>
          <a:xfrm>
            <a:off x="782134" y="696800"/>
            <a:ext cx="4775200" cy="1298222"/>
          </a:xfrm>
          <a:prstGeom prst="rect">
            <a:avLst/>
          </a:prstGeom>
        </p:spPr>
      </p:pic>
      <p:sp>
        <p:nvSpPr>
          <p:cNvPr id="5" name="Metin kutusu 4"/>
          <p:cNvSpPr txBox="1"/>
          <p:nvPr/>
        </p:nvSpPr>
        <p:spPr>
          <a:xfrm>
            <a:off x="793305" y="1155110"/>
            <a:ext cx="4502727" cy="369332"/>
          </a:xfrm>
          <a:prstGeom prst="rect">
            <a:avLst/>
          </a:prstGeom>
          <a:noFill/>
        </p:spPr>
        <p:txBody>
          <a:bodyPr wrap="square" rtlCol="0">
            <a:spAutoFit/>
          </a:bodyPr>
          <a:lstStyle/>
          <a:p>
            <a:pPr algn="ctr"/>
            <a:r>
              <a:rPr lang="tr-TR" b="1" dirty="0" smtClean="0">
                <a:solidFill>
                  <a:schemeClr val="bg1"/>
                </a:solidFill>
              </a:rPr>
              <a:t>KENDİNİZE BİR ÇALIŞMA ALANI BELİRLEYİN</a:t>
            </a:r>
            <a:endParaRPr lang="tr-TR"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4</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13" name="Metin kutusu 12"/>
          <p:cNvSpPr txBox="1"/>
          <p:nvPr/>
        </p:nvSpPr>
        <p:spPr>
          <a:xfrm>
            <a:off x="782134" y="1995022"/>
            <a:ext cx="5868048" cy="3416320"/>
          </a:xfrm>
          <a:prstGeom prst="rect">
            <a:avLst/>
          </a:prstGeom>
          <a:noFill/>
        </p:spPr>
        <p:txBody>
          <a:bodyPr wrap="square" rtlCol="0">
            <a:spAutoFit/>
          </a:bodyPr>
          <a:lstStyle/>
          <a:p>
            <a:pPr marL="342900" indent="-342900">
              <a:buFontTx/>
              <a:buChar char="-"/>
            </a:pPr>
            <a:r>
              <a:rPr lang="tr-TR" sz="2400" dirty="0" smtClean="0"/>
              <a:t>Çalışma alanınız size özel olmalıdır.</a:t>
            </a:r>
          </a:p>
          <a:p>
            <a:pPr marL="342900" indent="-342900">
              <a:buFontTx/>
              <a:buChar char="-"/>
            </a:pPr>
            <a:r>
              <a:rPr lang="tr-TR" sz="2400" dirty="0" smtClean="0"/>
              <a:t>Kimsenin rahatsız etmeyeceği sessiz bir ortam olması dikkatinizi toplamanız açısından önemlidir.</a:t>
            </a:r>
          </a:p>
          <a:p>
            <a:pPr marL="342900" indent="-342900">
              <a:buFontTx/>
              <a:buChar char="-"/>
            </a:pPr>
            <a:r>
              <a:rPr lang="tr-TR" sz="2400" dirty="0" smtClean="0"/>
              <a:t>Bulunduğunuz alanın sıcaklığının çok yüksek ve çok düşük olmamasına dikkat ediniz.</a:t>
            </a:r>
          </a:p>
          <a:p>
            <a:pPr marL="342900" indent="-342900">
              <a:buFontTx/>
              <a:buChar char="-"/>
            </a:pPr>
            <a:r>
              <a:rPr lang="tr-TR" sz="2400" dirty="0" smtClean="0"/>
              <a:t>Odanız da size ait bir çalışma masasının olması sağlıklı olacaktır.</a:t>
            </a:r>
          </a:p>
        </p:txBody>
      </p:sp>
    </p:spTree>
    <p:extLst>
      <p:ext uri="{BB962C8B-B14F-4D97-AF65-F5344CB8AC3E}">
        <p14:creationId xmlns:p14="http://schemas.microsoft.com/office/powerpoint/2010/main" val="248516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93305" y="1155110"/>
            <a:ext cx="4502727" cy="369332"/>
          </a:xfrm>
          <a:prstGeom prst="rect">
            <a:avLst/>
          </a:prstGeom>
          <a:noFill/>
        </p:spPr>
        <p:txBody>
          <a:bodyPr wrap="square" rtlCol="0">
            <a:spAutoFit/>
          </a:bodyPr>
          <a:lstStyle/>
          <a:p>
            <a:pPr algn="ctr"/>
            <a:r>
              <a:rPr lang="tr-TR" b="1" dirty="0" smtClean="0">
                <a:solidFill>
                  <a:schemeClr val="bg1"/>
                </a:solidFill>
              </a:rPr>
              <a:t>SINIFTA DERSİNE DİKKATİNİ VER…</a:t>
            </a:r>
            <a:endParaRPr lang="tr-TR"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5</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13" name="Metin kutusu 12"/>
          <p:cNvSpPr txBox="1"/>
          <p:nvPr/>
        </p:nvSpPr>
        <p:spPr>
          <a:xfrm>
            <a:off x="782134" y="1954102"/>
            <a:ext cx="6992886" cy="3970318"/>
          </a:xfrm>
          <a:prstGeom prst="rect">
            <a:avLst/>
          </a:prstGeom>
          <a:noFill/>
        </p:spPr>
        <p:txBody>
          <a:bodyPr wrap="square" rtlCol="0">
            <a:spAutoFit/>
          </a:bodyPr>
          <a:lstStyle/>
          <a:p>
            <a:pPr marL="342900" indent="-342900">
              <a:buFontTx/>
              <a:buChar char="-"/>
            </a:pPr>
            <a:r>
              <a:rPr lang="tr-TR" sz="2800" dirty="0" smtClean="0"/>
              <a:t>Bir çok öğrencimiz sınıf içerisinde derse odaklanamamakta veya dersi dinlemekte sorun yaşamaktadır. </a:t>
            </a:r>
            <a:endParaRPr lang="tr-TR" sz="2800" dirty="0"/>
          </a:p>
          <a:p>
            <a:pPr marL="342900" indent="-342900">
              <a:buFontTx/>
              <a:buChar char="-"/>
            </a:pPr>
            <a:r>
              <a:rPr lang="tr-TR" sz="2800" dirty="0" smtClean="0"/>
              <a:t>Öğrenciler bilgilerin önemli bir kısmını derste dersi dinlerken öğrenmektedirler.</a:t>
            </a:r>
          </a:p>
          <a:p>
            <a:pPr marL="342900" indent="-342900">
              <a:buFontTx/>
              <a:buChar char="-"/>
            </a:pPr>
            <a:r>
              <a:rPr lang="tr-TR" sz="2800" dirty="0" smtClean="0"/>
              <a:t>Sizlere en büyük tavsiyemiz derslerinize adaptasyonunuzu sağlayıp sınıf içerisinde not almanızı ve sorular sorarak dersi aktif dinlemenizdir.</a:t>
            </a:r>
          </a:p>
        </p:txBody>
      </p:sp>
      <p:pic>
        <p:nvPicPr>
          <p:cNvPr id="2" name="Resim 1"/>
          <p:cNvPicPr>
            <a:picLocks noChangeAspect="1"/>
          </p:cNvPicPr>
          <p:nvPr/>
        </p:nvPicPr>
        <p:blipFill>
          <a:blip r:embed="rId3"/>
          <a:stretch>
            <a:fillRect/>
          </a:stretch>
        </p:blipFill>
        <p:spPr>
          <a:xfrm>
            <a:off x="7775020" y="1524442"/>
            <a:ext cx="4127170" cy="3235370"/>
          </a:xfrm>
          <a:prstGeom prst="rect">
            <a:avLst/>
          </a:prstGeom>
        </p:spPr>
      </p:pic>
      <p:pic>
        <p:nvPicPr>
          <p:cNvPr id="3" name="Resim 2"/>
          <p:cNvPicPr>
            <a:picLocks noChangeAspect="1"/>
          </p:cNvPicPr>
          <p:nvPr/>
        </p:nvPicPr>
        <p:blipFill>
          <a:blip r:embed="rId4"/>
          <a:stretch>
            <a:fillRect/>
          </a:stretch>
        </p:blipFill>
        <p:spPr>
          <a:xfrm>
            <a:off x="7965592" y="403424"/>
            <a:ext cx="3025422" cy="5892800"/>
          </a:xfrm>
          <a:prstGeom prst="rect">
            <a:avLst/>
          </a:prstGeom>
        </p:spPr>
      </p:pic>
    </p:spTree>
    <p:extLst>
      <p:ext uri="{BB962C8B-B14F-4D97-AF65-F5344CB8AC3E}">
        <p14:creationId xmlns:p14="http://schemas.microsoft.com/office/powerpoint/2010/main" val="235806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93305" y="1155110"/>
            <a:ext cx="4502727" cy="338554"/>
          </a:xfrm>
          <a:prstGeom prst="rect">
            <a:avLst/>
          </a:prstGeom>
          <a:noFill/>
        </p:spPr>
        <p:txBody>
          <a:bodyPr wrap="square" rtlCol="0">
            <a:spAutoFit/>
          </a:bodyPr>
          <a:lstStyle/>
          <a:p>
            <a:pPr algn="ctr"/>
            <a:r>
              <a:rPr lang="tr-TR" sz="1600" b="1" dirty="0" smtClean="0">
                <a:solidFill>
                  <a:schemeClr val="bg1"/>
                </a:solidFill>
              </a:rPr>
              <a:t>DİKKATİNİ DAĞITACAK ŞEYLERDEN UZAK DUR</a:t>
            </a:r>
            <a:endParaRPr lang="tr-TR" sz="16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6</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13" name="Metin kutusu 12"/>
          <p:cNvSpPr txBox="1"/>
          <p:nvPr/>
        </p:nvSpPr>
        <p:spPr>
          <a:xfrm>
            <a:off x="782134" y="1954102"/>
            <a:ext cx="5951175" cy="3539430"/>
          </a:xfrm>
          <a:prstGeom prst="rect">
            <a:avLst/>
          </a:prstGeom>
          <a:noFill/>
        </p:spPr>
        <p:txBody>
          <a:bodyPr wrap="square" rtlCol="0">
            <a:spAutoFit/>
          </a:bodyPr>
          <a:lstStyle/>
          <a:p>
            <a:r>
              <a:rPr lang="tr-TR" sz="2800" dirty="0" smtClean="0"/>
              <a:t>Çalıştığınız oda içerisinde dikkatinizi dağıtacak tüm materyal ve malzemeleri, teknolojik aletleri lütfen ders çalışma alanınızın dışında tutunuz. Çalıştığınız alanda eğer dikkatinizi dağıtan aletler veya materyaller bulunursa ders veriminizin azalacağını bilmeniz yararınıza olacaktır.</a:t>
            </a:r>
          </a:p>
        </p:txBody>
      </p:sp>
      <p:pic>
        <p:nvPicPr>
          <p:cNvPr id="9" name="Resim 8"/>
          <p:cNvPicPr>
            <a:picLocks noChangeAspect="1"/>
          </p:cNvPicPr>
          <p:nvPr/>
        </p:nvPicPr>
        <p:blipFill>
          <a:blip r:embed="rId3"/>
          <a:stretch>
            <a:fillRect/>
          </a:stretch>
        </p:blipFill>
        <p:spPr>
          <a:xfrm>
            <a:off x="9337964" y="3547573"/>
            <a:ext cx="2438399" cy="2312994"/>
          </a:xfrm>
          <a:prstGeom prst="rect">
            <a:avLst/>
          </a:prstGeom>
        </p:spPr>
      </p:pic>
      <p:pic>
        <p:nvPicPr>
          <p:cNvPr id="10" name="Resim 9"/>
          <p:cNvPicPr>
            <a:picLocks noChangeAspect="1"/>
          </p:cNvPicPr>
          <p:nvPr/>
        </p:nvPicPr>
        <p:blipFill>
          <a:blip r:embed="rId4"/>
          <a:stretch>
            <a:fillRect/>
          </a:stretch>
        </p:blipFill>
        <p:spPr>
          <a:xfrm>
            <a:off x="7389696" y="1001221"/>
            <a:ext cx="1719811" cy="2088343"/>
          </a:xfrm>
          <a:prstGeom prst="rect">
            <a:avLst/>
          </a:prstGeom>
        </p:spPr>
      </p:pic>
      <p:pic>
        <p:nvPicPr>
          <p:cNvPr id="11" name="Resim 10"/>
          <p:cNvPicPr>
            <a:picLocks noChangeAspect="1"/>
          </p:cNvPicPr>
          <p:nvPr/>
        </p:nvPicPr>
        <p:blipFill>
          <a:blip r:embed="rId5"/>
          <a:stretch>
            <a:fillRect/>
          </a:stretch>
        </p:blipFill>
        <p:spPr>
          <a:xfrm>
            <a:off x="9551193" y="900694"/>
            <a:ext cx="1918497" cy="2106815"/>
          </a:xfrm>
          <a:prstGeom prst="rect">
            <a:avLst/>
          </a:prstGeom>
        </p:spPr>
      </p:pic>
      <p:pic>
        <p:nvPicPr>
          <p:cNvPr id="14" name="Resim 13"/>
          <p:cNvPicPr>
            <a:picLocks noChangeAspect="1"/>
          </p:cNvPicPr>
          <p:nvPr/>
        </p:nvPicPr>
        <p:blipFill>
          <a:blip r:embed="rId6"/>
          <a:stretch>
            <a:fillRect/>
          </a:stretch>
        </p:blipFill>
        <p:spPr>
          <a:xfrm>
            <a:off x="7389696" y="3547573"/>
            <a:ext cx="1838141" cy="2312994"/>
          </a:xfrm>
          <a:prstGeom prst="rect">
            <a:avLst/>
          </a:prstGeom>
        </p:spPr>
      </p:pic>
    </p:spTree>
    <p:extLst>
      <p:ext uri="{BB962C8B-B14F-4D97-AF65-F5344CB8AC3E}">
        <p14:creationId xmlns:p14="http://schemas.microsoft.com/office/powerpoint/2010/main" val="210539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65595" y="1155110"/>
            <a:ext cx="4502727" cy="338554"/>
          </a:xfrm>
          <a:prstGeom prst="rect">
            <a:avLst/>
          </a:prstGeom>
          <a:noFill/>
        </p:spPr>
        <p:txBody>
          <a:bodyPr wrap="square" rtlCol="0">
            <a:spAutoFit/>
          </a:bodyPr>
          <a:lstStyle/>
          <a:p>
            <a:pPr algn="ctr"/>
            <a:r>
              <a:rPr lang="tr-TR" sz="1600" b="1" dirty="0" smtClean="0">
                <a:solidFill>
                  <a:schemeClr val="bg1"/>
                </a:solidFill>
              </a:rPr>
              <a:t>NOT TUT VE NOTLARIN EKSİK OLMADIĞINA İNAN</a:t>
            </a:r>
            <a:endParaRPr lang="tr-TR" sz="16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7</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sp>
        <p:nvSpPr>
          <p:cNvPr id="13" name="Metin kutusu 12"/>
          <p:cNvSpPr txBox="1"/>
          <p:nvPr/>
        </p:nvSpPr>
        <p:spPr>
          <a:xfrm>
            <a:off x="782134" y="1954102"/>
            <a:ext cx="5951175" cy="3985706"/>
          </a:xfrm>
          <a:prstGeom prst="rect">
            <a:avLst/>
          </a:prstGeom>
          <a:noFill/>
        </p:spPr>
        <p:txBody>
          <a:bodyPr wrap="square" rtlCol="0">
            <a:spAutoFit/>
          </a:bodyPr>
          <a:lstStyle/>
          <a:p>
            <a:r>
              <a:rPr lang="tr-TR" sz="2300" dirty="0" smtClean="0"/>
              <a:t>İnsanlar öğrenmek istedikleri bilgileri not aldığında kalıcılığı daha da artacaktır. Ayrıca tekrar etme durumu daha da kolay olacaktır. Cornell tekniği ile not almanız faydalı olacaktır.</a:t>
            </a:r>
            <a:r>
              <a:rPr lang="tr-TR" sz="2300" dirty="0"/>
              <a:t> Cornell Metodu, 1940’lı yıllarda Amerika’da bulunan Cornell Üniversitesi’nde Profesör </a:t>
            </a:r>
            <a:r>
              <a:rPr lang="tr-TR" sz="2300" dirty="0" err="1"/>
              <a:t>Walter</a:t>
            </a:r>
            <a:r>
              <a:rPr lang="tr-TR" sz="2300" dirty="0"/>
              <a:t> </a:t>
            </a:r>
            <a:r>
              <a:rPr lang="tr-TR" sz="2300" dirty="0" err="1"/>
              <a:t>Pauk</a:t>
            </a:r>
            <a:r>
              <a:rPr lang="tr-TR" sz="2300" dirty="0"/>
              <a:t> tarafından geliştirilen bir not tutma yöntemidir. Çoğu yerde Cornell Not Tutma Tekniği olarak da bilinir. Cornell metodu, bir türlü hızına yetişemediğiniz anlatıcıyı yakalayarak etkili biçimde not tutmayı sağlıyor.</a:t>
            </a:r>
            <a:endParaRPr lang="tr-TR" sz="2300" dirty="0" smtClean="0"/>
          </a:p>
        </p:txBody>
      </p:sp>
      <p:pic>
        <p:nvPicPr>
          <p:cNvPr id="8" name="Resim 7"/>
          <p:cNvPicPr>
            <a:picLocks noChangeAspect="1"/>
          </p:cNvPicPr>
          <p:nvPr/>
        </p:nvPicPr>
        <p:blipFill>
          <a:blip r:embed="rId3"/>
          <a:stretch>
            <a:fillRect/>
          </a:stretch>
        </p:blipFill>
        <p:spPr>
          <a:xfrm>
            <a:off x="6831953" y="1419425"/>
            <a:ext cx="5052258" cy="4918364"/>
          </a:xfrm>
          <a:prstGeom prst="rect">
            <a:avLst/>
          </a:prstGeom>
        </p:spPr>
      </p:pic>
    </p:spTree>
    <p:extLst>
      <p:ext uri="{BB962C8B-B14F-4D97-AF65-F5344CB8AC3E}">
        <p14:creationId xmlns:p14="http://schemas.microsoft.com/office/powerpoint/2010/main" val="182976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2134" y="696800"/>
            <a:ext cx="4775200" cy="1298222"/>
          </a:xfrm>
          <a:prstGeom prst="rect">
            <a:avLst/>
          </a:prstGeom>
        </p:spPr>
      </p:pic>
      <p:sp>
        <p:nvSpPr>
          <p:cNvPr id="5" name="Metin kutusu 4"/>
          <p:cNvSpPr txBox="1"/>
          <p:nvPr/>
        </p:nvSpPr>
        <p:spPr>
          <a:xfrm>
            <a:off x="765595" y="1155110"/>
            <a:ext cx="4502727" cy="338554"/>
          </a:xfrm>
          <a:prstGeom prst="rect">
            <a:avLst/>
          </a:prstGeom>
          <a:noFill/>
        </p:spPr>
        <p:txBody>
          <a:bodyPr wrap="square" rtlCol="0">
            <a:spAutoFit/>
          </a:bodyPr>
          <a:lstStyle/>
          <a:p>
            <a:pPr algn="ctr"/>
            <a:r>
              <a:rPr lang="tr-TR" sz="1600" b="1" dirty="0" smtClean="0">
                <a:solidFill>
                  <a:schemeClr val="bg1"/>
                </a:solidFill>
              </a:rPr>
              <a:t>CORNELL NOT TUTMA TEKNİĞİ FORMU?</a:t>
            </a:r>
            <a:endParaRPr lang="tr-TR" sz="1600" b="1" dirty="0">
              <a:solidFill>
                <a:schemeClr val="bg1"/>
              </a:solidFill>
            </a:endParaRPr>
          </a:p>
        </p:txBody>
      </p:sp>
      <p:sp>
        <p:nvSpPr>
          <p:cNvPr id="6" name="Metin kutusu 5"/>
          <p:cNvSpPr txBox="1"/>
          <p:nvPr/>
        </p:nvSpPr>
        <p:spPr>
          <a:xfrm>
            <a:off x="1219202" y="847333"/>
            <a:ext cx="4779818" cy="307777"/>
          </a:xfrm>
          <a:prstGeom prst="rect">
            <a:avLst/>
          </a:prstGeom>
          <a:noFill/>
        </p:spPr>
        <p:txBody>
          <a:bodyPr wrap="square" rtlCol="0">
            <a:spAutoFit/>
          </a:bodyPr>
          <a:lstStyle/>
          <a:p>
            <a:r>
              <a:rPr lang="tr-TR" sz="1400" b="1" dirty="0" smtClean="0"/>
              <a:t>Verimli Çalışmak İçin</a:t>
            </a:r>
            <a:endParaRPr lang="tr-TR" sz="1400" b="1" dirty="0"/>
          </a:p>
        </p:txBody>
      </p:sp>
      <p:sp>
        <p:nvSpPr>
          <p:cNvPr id="12" name="Dikdörtgen 11"/>
          <p:cNvSpPr/>
          <p:nvPr/>
        </p:nvSpPr>
        <p:spPr>
          <a:xfrm>
            <a:off x="6161415" y="6296224"/>
            <a:ext cx="336104" cy="523220"/>
          </a:xfrm>
          <a:prstGeom prst="rect">
            <a:avLst/>
          </a:prstGeom>
          <a:noFill/>
        </p:spPr>
        <p:txBody>
          <a:bodyPr wrap="square" lIns="91440" tIns="45720" rIns="91440" bIns="45720">
            <a:spAutoFit/>
          </a:bodyPr>
          <a:lstStyle/>
          <a:p>
            <a:pPr algn="ctr"/>
            <a:r>
              <a:rPr lang="tr-TR" sz="2800" b="0" cap="none" spc="0" dirty="0" smtClean="0">
                <a:ln w="0">
                  <a:solidFill>
                    <a:schemeClr val="bg1"/>
                  </a:solidFill>
                </a:ln>
                <a:solidFill>
                  <a:schemeClr val="bg1"/>
                </a:solidFill>
                <a:effectLst>
                  <a:outerShdw blurRad="38100" dist="25400" dir="5400000" algn="ctr" rotWithShape="0">
                    <a:srgbClr val="6E747A">
                      <a:alpha val="43000"/>
                    </a:srgbClr>
                  </a:outerShdw>
                </a:effectLst>
              </a:rPr>
              <a:t>8</a:t>
            </a:r>
            <a:endParaRPr lang="tr-TR" sz="2800" b="0" cap="none" spc="0" dirty="0">
              <a:ln w="0">
                <a:solidFill>
                  <a:schemeClr val="bg1"/>
                </a:solidFill>
              </a:ln>
              <a:solidFill>
                <a:schemeClr val="bg1"/>
              </a:solidFill>
              <a:effectLst>
                <a:outerShdw blurRad="38100" dist="25400" dir="5400000" algn="ctr" rotWithShape="0">
                  <a:srgbClr val="6E747A">
                    <a:alpha val="43000"/>
                  </a:srgbClr>
                </a:outerShdw>
              </a:effectLst>
            </a:endParaRPr>
          </a:p>
        </p:txBody>
      </p:sp>
      <p:pic>
        <p:nvPicPr>
          <p:cNvPr id="15" name="Resim 14"/>
          <p:cNvPicPr>
            <a:picLocks noChangeAspect="1"/>
          </p:cNvPicPr>
          <p:nvPr/>
        </p:nvPicPr>
        <p:blipFill>
          <a:blip r:embed="rId3"/>
          <a:stretch>
            <a:fillRect/>
          </a:stretch>
        </p:blipFill>
        <p:spPr>
          <a:xfrm>
            <a:off x="6761019" y="1460063"/>
            <a:ext cx="5052258" cy="491836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158900511"/>
              </p:ext>
            </p:extLst>
          </p:nvPr>
        </p:nvGraphicFramePr>
        <p:xfrm>
          <a:off x="765595" y="1995023"/>
          <a:ext cx="5731924" cy="3837742"/>
        </p:xfrm>
        <a:graphic>
          <a:graphicData uri="http://schemas.openxmlformats.org/drawingml/2006/table">
            <a:tbl>
              <a:tblPr firstRow="1" bandRow="1">
                <a:tableStyleId>{5940675A-B579-460E-94D1-54222C63F5DA}</a:tableStyleId>
              </a:tblPr>
              <a:tblGrid>
                <a:gridCol w="1395714">
                  <a:extLst>
                    <a:ext uri="{9D8B030D-6E8A-4147-A177-3AD203B41FA5}">
                      <a16:colId xmlns:a16="http://schemas.microsoft.com/office/drawing/2014/main" val="2706701924"/>
                    </a:ext>
                  </a:extLst>
                </a:gridCol>
                <a:gridCol w="4336210">
                  <a:extLst>
                    <a:ext uri="{9D8B030D-6E8A-4147-A177-3AD203B41FA5}">
                      <a16:colId xmlns:a16="http://schemas.microsoft.com/office/drawing/2014/main" val="3067624543"/>
                    </a:ext>
                  </a:extLst>
                </a:gridCol>
              </a:tblGrid>
              <a:tr h="2554210">
                <a:tc>
                  <a:txBody>
                    <a:bodyPr/>
                    <a:lstStyle/>
                    <a:p>
                      <a:r>
                        <a:rPr lang="tr-TR" b="1" dirty="0" smtClean="0"/>
                        <a:t>ANAHTAR</a:t>
                      </a:r>
                    </a:p>
                    <a:p>
                      <a:r>
                        <a:rPr lang="tr-TR" b="1" dirty="0" smtClean="0"/>
                        <a:t>KELİMELER:</a:t>
                      </a:r>
                      <a:endParaRPr lang="tr-TR" b="1" dirty="0"/>
                    </a:p>
                  </a:txBody>
                  <a:tcPr/>
                </a:tc>
                <a:tc>
                  <a:txBody>
                    <a:bodyPr/>
                    <a:lstStyle/>
                    <a:p>
                      <a:r>
                        <a:rPr lang="tr-TR" b="1" dirty="0" smtClean="0"/>
                        <a:t>NOTLAR:</a:t>
                      </a:r>
                      <a:endParaRPr lang="tr-TR" b="1" dirty="0"/>
                    </a:p>
                  </a:txBody>
                  <a:tcPr/>
                </a:tc>
                <a:extLst>
                  <a:ext uri="{0D108BD9-81ED-4DB2-BD59-A6C34878D82A}">
                    <a16:rowId xmlns:a16="http://schemas.microsoft.com/office/drawing/2014/main" val="3486942859"/>
                  </a:ext>
                </a:extLst>
              </a:tr>
              <a:tr h="1283532">
                <a:tc gridSpan="2">
                  <a:txBody>
                    <a:bodyPr/>
                    <a:lstStyle/>
                    <a:p>
                      <a:r>
                        <a:rPr lang="tr-TR" b="1" dirty="0" smtClean="0"/>
                        <a:t>ÖZET:</a:t>
                      </a:r>
                      <a:endParaRPr lang="tr-TR" b="1" dirty="0"/>
                    </a:p>
                  </a:txBody>
                  <a:tcPr/>
                </a:tc>
                <a:tc hMerge="1">
                  <a:txBody>
                    <a:bodyPr/>
                    <a:lstStyle/>
                    <a:p>
                      <a:endParaRPr lang="tr-TR" dirty="0"/>
                    </a:p>
                  </a:txBody>
                  <a:tcPr/>
                </a:tc>
                <a:extLst>
                  <a:ext uri="{0D108BD9-81ED-4DB2-BD59-A6C34878D82A}">
                    <a16:rowId xmlns:a16="http://schemas.microsoft.com/office/drawing/2014/main" val="879383376"/>
                  </a:ext>
                </a:extLst>
              </a:tr>
            </a:tbl>
          </a:graphicData>
        </a:graphic>
      </p:graphicFrame>
    </p:spTree>
    <p:extLst>
      <p:ext uri="{BB962C8B-B14F-4D97-AF65-F5344CB8AC3E}">
        <p14:creationId xmlns:p14="http://schemas.microsoft.com/office/powerpoint/2010/main" val="7336737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1622</Words>
  <Application>Microsoft Office PowerPoint</Application>
  <PresentationFormat>Geniş ekran</PresentationFormat>
  <Paragraphs>173</Paragraphs>
  <Slides>34</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LATIFBEY</dc:creator>
  <cp:lastModifiedBy>Arıf KOÇAK</cp:lastModifiedBy>
  <cp:revision>71</cp:revision>
  <dcterms:created xsi:type="dcterms:W3CDTF">2020-10-14T09:14:41Z</dcterms:created>
  <dcterms:modified xsi:type="dcterms:W3CDTF">2020-11-03T17:21:56Z</dcterms:modified>
</cp:coreProperties>
</file>