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val>
            <c:numRef>
              <c:f>Sayfa1!$B$2:$B$7</c:f>
              <c:numCache>
                <c:formatCode>General</c:formatCode>
                <c:ptCount val="6"/>
                <c:pt idx="0">
                  <c:v>2216670</c:v>
                </c:pt>
                <c:pt idx="1">
                  <c:v>2256377</c:v>
                </c:pt>
                <c:pt idx="2">
                  <c:v>2265844</c:v>
                </c:pt>
                <c:pt idx="3">
                  <c:v>2381412</c:v>
                </c:pt>
                <c:pt idx="4">
                  <c:v>2528031</c:v>
                </c:pt>
                <c:pt idx="5">
                  <c:v>2436958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Sayfa1!$A$2:$A$7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891090</c:v>
                </c:pt>
                <c:pt idx="1">
                  <c:v>950156</c:v>
                </c:pt>
                <c:pt idx="2">
                  <c:v>960410</c:v>
                </c:pt>
                <c:pt idx="3">
                  <c:v>954353</c:v>
                </c:pt>
                <c:pt idx="4">
                  <c:v>983701</c:v>
                </c:pt>
                <c:pt idx="5">
                  <c:v>894178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2076</c:v>
                </c:pt>
                <c:pt idx="1">
                  <c:v>2266</c:v>
                </c:pt>
                <c:pt idx="2">
                  <c:v>2344</c:v>
                </c:pt>
                <c:pt idx="3">
                  <c:v>3150</c:v>
                </c:pt>
                <c:pt idx="4">
                  <c:v>7838</c:v>
                </c:pt>
                <c:pt idx="5">
                  <c:v>10085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LİSANS 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1548</c:v>
                </c:pt>
                <c:pt idx="1">
                  <c:v>1533</c:v>
                </c:pt>
                <c:pt idx="2">
                  <c:v>1553</c:v>
                </c:pt>
                <c:pt idx="3">
                  <c:v>2031</c:v>
                </c:pt>
                <c:pt idx="4">
                  <c:v>4561</c:v>
                </c:pt>
                <c:pt idx="5">
                  <c:v>5491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ÖNLİSANS YERLEŞEN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Sayfa1!$D$2:$D$7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38</c:v>
                </c:pt>
                <c:pt idx="3">
                  <c:v>59</c:v>
                </c:pt>
                <c:pt idx="4">
                  <c:v>203</c:v>
                </c:pt>
                <c:pt idx="5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436484</c:v>
                </c:pt>
                <c:pt idx="1">
                  <c:v>449018</c:v>
                </c:pt>
                <c:pt idx="2">
                  <c:v>473767</c:v>
                </c:pt>
                <c:pt idx="3">
                  <c:v>484631</c:v>
                </c:pt>
                <c:pt idx="4">
                  <c:v>447754</c:v>
                </c:pt>
                <c:pt idx="5">
                  <c:v>458049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417714</c:v>
                </c:pt>
                <c:pt idx="1">
                  <c:v>423479</c:v>
                </c:pt>
                <c:pt idx="2">
                  <c:v>422946</c:v>
                </c:pt>
                <c:pt idx="3">
                  <c:v>394945</c:v>
                </c:pt>
                <c:pt idx="4">
                  <c:v>409587</c:v>
                </c:pt>
                <c:pt idx="5">
                  <c:v>431380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387255</c:v>
                </c:pt>
                <c:pt idx="1">
                  <c:v>403378</c:v>
                </c:pt>
                <c:pt idx="2">
                  <c:v>436904</c:v>
                </c:pt>
                <c:pt idx="3">
                  <c:v>354859</c:v>
                </c:pt>
                <c:pt idx="4">
                  <c:v>376940</c:v>
                </c:pt>
                <c:pt idx="5">
                  <c:v>380172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367236</c:v>
                </c:pt>
                <c:pt idx="1">
                  <c:v>368770</c:v>
                </c:pt>
                <c:pt idx="2">
                  <c:v>273342</c:v>
                </c:pt>
                <c:pt idx="3">
                  <c:v>316037</c:v>
                </c:pt>
                <c:pt idx="4">
                  <c:v>343874</c:v>
                </c:pt>
                <c:pt idx="5">
                  <c:v>349785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067F-5BFD-4EDE-B749-4FBEC5FD277B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3197-340A-455E-9997-18E193BD8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8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3197-340A-455E-9997-18E193BD832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35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9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9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1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7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3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5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6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3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0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F646-298A-4D2D-808B-2901AC1F1C37}" type="datetimeFigureOut">
              <a:rPr lang="tr-TR" smtClean="0"/>
              <a:t>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58.emf"/><Relationship Id="rId7" Type="http://schemas.openxmlformats.org/officeDocument/2006/relationships/image" Target="../media/image68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10" Type="http://schemas.openxmlformats.org/officeDocument/2006/relationships/image" Target="../media/image71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12" Type="http://schemas.openxmlformats.org/officeDocument/2006/relationships/image" Target="../media/image86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11" Type="http://schemas.openxmlformats.org/officeDocument/2006/relationships/image" Target="../media/image85.emf"/><Relationship Id="rId5" Type="http://schemas.openxmlformats.org/officeDocument/2006/relationships/image" Target="../media/image79.emf"/><Relationship Id="rId10" Type="http://schemas.openxmlformats.org/officeDocument/2006/relationships/image" Target="../media/image84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86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SORU SAYILARI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9" y="768969"/>
            <a:ext cx="5884489" cy="59653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12" y="2370881"/>
            <a:ext cx="304800" cy="38382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12" y="5391172"/>
            <a:ext cx="304800" cy="38382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05" y="2041678"/>
            <a:ext cx="381704" cy="46206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05" y="5121021"/>
            <a:ext cx="381704" cy="46206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29491" y="2370881"/>
            <a:ext cx="16992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/>
              <a:t>FEN </a:t>
            </a:r>
            <a:r>
              <a:rPr lang="tr-TR" b="1" dirty="0" smtClean="0"/>
              <a:t>BİLGİSİ</a:t>
            </a:r>
            <a:endParaRPr lang="tr-TR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29491" y="5352052"/>
            <a:ext cx="16992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 smtClean="0"/>
              <a:t>MATEMATİK</a:t>
            </a:r>
            <a:endParaRPr lang="tr-TR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212457" y="2088043"/>
            <a:ext cx="19958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 smtClean="0"/>
              <a:t>SOSYAL BİLGİLER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9212457" y="5167386"/>
            <a:ext cx="19958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 smtClean="0"/>
              <a:t>TÜRKÇE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3560618" y="1893827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20 </a:t>
            </a:r>
          </a:p>
          <a:p>
            <a:pPr algn="ctr"/>
            <a:r>
              <a:rPr lang="tr-TR" sz="2800" b="1" dirty="0" smtClean="0"/>
              <a:t>SORU</a:t>
            </a:r>
            <a:endParaRPr lang="tr-TR" sz="28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650182" y="1893826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20 </a:t>
            </a:r>
          </a:p>
          <a:p>
            <a:pPr algn="ctr"/>
            <a:r>
              <a:rPr lang="tr-TR" sz="2800" b="1" dirty="0" smtClean="0"/>
              <a:t>SORU</a:t>
            </a:r>
            <a:endParaRPr lang="tr-TR" sz="28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560618" y="5059501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40 </a:t>
            </a:r>
          </a:p>
          <a:p>
            <a:pPr algn="ctr"/>
            <a:r>
              <a:rPr lang="tr-TR" sz="2800" b="1" dirty="0" smtClean="0"/>
              <a:t>SORU</a:t>
            </a:r>
            <a:endParaRPr lang="tr-TR" sz="28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6578410" y="5059500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40 </a:t>
            </a:r>
          </a:p>
          <a:p>
            <a:pPr algn="ctr"/>
            <a:r>
              <a:rPr lang="tr-TR" sz="2800" b="1" dirty="0" smtClean="0"/>
              <a:t>SORU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422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SOSYAL VE FEN TESTİ SORU SAYILARI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3" y="910539"/>
            <a:ext cx="5705157" cy="578120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31" y="2820291"/>
            <a:ext cx="2009422" cy="3386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5" y="2478455"/>
            <a:ext cx="1038707" cy="40676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87" y="5266671"/>
            <a:ext cx="2009422" cy="338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33" y="4931313"/>
            <a:ext cx="1038707" cy="40676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12" y="6620336"/>
            <a:ext cx="2009422" cy="33867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58" y="6284978"/>
            <a:ext cx="1038707" cy="40676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61" y="5232804"/>
            <a:ext cx="2009422" cy="3386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972" y="4899206"/>
            <a:ext cx="1038707" cy="406767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43" y="2916985"/>
            <a:ext cx="2009422" cy="3386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154" y="2583387"/>
            <a:ext cx="1038707" cy="40676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4646738" y="3740730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SOSYAL VE FEN BİL. TESTİ SORU SAYILARI</a:t>
            </a:r>
            <a:endParaRPr lang="tr-TR" sz="16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1566670" y="2506687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TARİH</a:t>
            </a:r>
            <a:endParaRPr lang="tr-TR" sz="20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1770216" y="4951126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COĞRAFYA</a:t>
            </a:r>
            <a:endParaRPr lang="tr-TR" sz="20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3784452" y="6298832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FİZİK</a:t>
            </a:r>
            <a:endParaRPr lang="tr-TR" sz="20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8833315" y="4866561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KİMYA</a:t>
            </a:r>
            <a:endParaRPr lang="tr-TR" sz="2000" b="1" dirty="0"/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43" y="1378736"/>
            <a:ext cx="2009422" cy="3386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554" y="1045138"/>
            <a:ext cx="1038707" cy="406767"/>
          </a:xfrm>
          <a:prstGeom prst="rect">
            <a:avLst/>
          </a:prstGeom>
        </p:spPr>
      </p:pic>
      <p:sp>
        <p:nvSpPr>
          <p:cNvPr id="35" name="Metin kutusu 34"/>
          <p:cNvSpPr txBox="1"/>
          <p:nvPr/>
        </p:nvSpPr>
        <p:spPr>
          <a:xfrm>
            <a:off x="8833315" y="2583387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BİYOLOJİ</a:t>
            </a:r>
            <a:endParaRPr lang="tr-TR" sz="20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6070359" y="1061269"/>
            <a:ext cx="269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FELSEFE VE DİN</a:t>
            </a:r>
            <a:endParaRPr lang="tr-TR" sz="2000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3150546" y="2606391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5 SORU</a:t>
            </a:r>
            <a:endParaRPr lang="tr-TR" sz="2400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3224942" y="4754308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5 SORU</a:t>
            </a:r>
            <a:endParaRPr lang="tr-TR" sz="2400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5187068" y="1665010"/>
            <a:ext cx="14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5 SORU FEL.</a:t>
            </a:r>
          </a:p>
          <a:p>
            <a:pPr algn="ctr"/>
            <a:r>
              <a:rPr lang="tr-TR" b="1" dirty="0" smtClean="0"/>
              <a:t>5 SORU DİN</a:t>
            </a:r>
            <a:endParaRPr lang="tr-TR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145502" y="5896731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7 SORU</a:t>
            </a:r>
            <a:endParaRPr lang="tr-TR" sz="2400" b="1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7345077" y="4784612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7 SORU</a:t>
            </a:r>
            <a:endParaRPr lang="tr-TR" sz="2400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7295356" y="2552609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6 SORU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547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SORU TARZLARI NASIL OLACAK?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78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07" y="1246705"/>
            <a:ext cx="9300247" cy="5117649"/>
          </a:xfrm>
          <a:prstGeom prst="rect">
            <a:avLst/>
          </a:prstGeom>
        </p:spPr>
      </p:pic>
      <p:sp>
        <p:nvSpPr>
          <p:cNvPr id="51" name="Metin kutusu 50"/>
          <p:cNvSpPr txBox="1"/>
          <p:nvPr/>
        </p:nvSpPr>
        <p:spPr>
          <a:xfrm>
            <a:off x="1231905" y="1403269"/>
            <a:ext cx="270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SORULAR ORTAK MÜFREDATTAN ÇIKACAKTIR.</a:t>
            </a:r>
          </a:p>
          <a:p>
            <a:pPr algn="ctr"/>
            <a:endParaRPr lang="tr-TR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1139037" y="3981115"/>
            <a:ext cx="2886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OKUDUĞUNU DOĞRU ANLAMA VE YORUMLAMA BECERİLERİNİ ÖLÇECEK SORULAR OLACAK…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7650370" y="1403270"/>
            <a:ext cx="277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OKUDUĞUNU DOĞRU ANLAMA VE YORUMLAMA BECERİLERİNİ ÖLÇECEK SORULAR OLACAK…</a:t>
            </a:r>
          </a:p>
          <a:p>
            <a:pPr algn="ctr"/>
            <a:endParaRPr lang="tr-TR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4671491" y="2491775"/>
            <a:ext cx="2391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MATEMATİK KAVRAMLARINI KULLANMA VE TEMEL MATEMATİK İŞLEMLERİ İLE SOYUT İŞLEMLER YAPMA BECERİSİ  ÖLÇÜLECEK…</a:t>
            </a:r>
          </a:p>
          <a:p>
            <a:pPr algn="ctr"/>
            <a:endParaRPr lang="tr-TR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7709855" y="4199935"/>
            <a:ext cx="2608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FEN BİLİMLERİ ALANINA YATKINLIĞI VE MUHAKEME BECERİLERİ ÖLÇÜLECEK…</a:t>
            </a:r>
          </a:p>
          <a:p>
            <a:pPr algn="ctr"/>
            <a:endParaRPr lang="tr-T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6" name="Resim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62" y="4663892"/>
            <a:ext cx="1472743" cy="1472743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279" y="5260228"/>
            <a:ext cx="931105" cy="93110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63" y="5116860"/>
            <a:ext cx="1112462" cy="1105422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64" y="2386619"/>
            <a:ext cx="1054849" cy="105484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855" y="1189553"/>
            <a:ext cx="930736" cy="930736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925" y="1189553"/>
            <a:ext cx="937363" cy="930736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039" y="2586651"/>
            <a:ext cx="883862" cy="8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PUAN TÜRÜ NEDİR VE NEREDE KULLANILIR?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9" y="1387958"/>
            <a:ext cx="5875690" cy="4943569"/>
          </a:xfrm>
          <a:prstGeom prst="rect">
            <a:avLst/>
          </a:prstGeom>
        </p:spPr>
      </p:pic>
      <p:sp>
        <p:nvSpPr>
          <p:cNvPr id="43" name="Metin kutusu 42"/>
          <p:cNvSpPr txBox="1"/>
          <p:nvPr/>
        </p:nvSpPr>
        <p:spPr>
          <a:xfrm>
            <a:off x="879763" y="2916877"/>
            <a:ext cx="2272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Üniversiteye girişte için yapılan Temel Yeterlilik Testi sonucu oluşan </a:t>
            </a:r>
            <a:r>
              <a:rPr lang="tr-TR" sz="2000" b="1" dirty="0" smtClean="0"/>
              <a:t>puandır. </a:t>
            </a:r>
            <a:r>
              <a:rPr lang="tr-TR" sz="2000" b="1" dirty="0" smtClean="0">
                <a:solidFill>
                  <a:srgbClr val="FF0000"/>
                </a:solidFill>
              </a:rPr>
              <a:t>Tek puan türüdür.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448">
            <a:off x="5628458" y="1621978"/>
            <a:ext cx="748081" cy="504954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519">
            <a:off x="6536987" y="3301877"/>
            <a:ext cx="1531589" cy="1033821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363">
            <a:off x="5657088" y="5466502"/>
            <a:ext cx="919923" cy="62094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27" y="817083"/>
            <a:ext cx="2114744" cy="2114744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53" y="2587002"/>
            <a:ext cx="2475713" cy="2475713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563" y="4715546"/>
            <a:ext cx="2114744" cy="2114744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6494872" y="1411902"/>
            <a:ext cx="194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Ön </a:t>
            </a:r>
            <a:r>
              <a:rPr lang="tr-TR" b="1" dirty="0"/>
              <a:t>Lisans Bölümlerini tercih </a:t>
            </a:r>
            <a:r>
              <a:rPr lang="tr-TR" b="1" dirty="0" smtClean="0"/>
              <a:t>ederken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6970459" y="5166273"/>
            <a:ext cx="1526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Özel Yetenek Sınavına başvuru yaparken</a:t>
            </a:r>
          </a:p>
          <a:p>
            <a:pPr algn="ctr"/>
            <a:endParaRPr lang="tr-TR" b="1" dirty="0" smtClean="0"/>
          </a:p>
        </p:txBody>
      </p:sp>
      <p:sp>
        <p:nvSpPr>
          <p:cNvPr id="50" name="Metin kutusu 49"/>
          <p:cNvSpPr txBox="1"/>
          <p:nvPr/>
        </p:nvSpPr>
        <p:spPr>
          <a:xfrm>
            <a:off x="8660987" y="3351910"/>
            <a:ext cx="160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/>
              <a:t>Açıköğretim</a:t>
            </a:r>
            <a:r>
              <a:rPr lang="tr-TR" sz="2000" b="1" dirty="0" smtClean="0"/>
              <a:t>  </a:t>
            </a:r>
          </a:p>
          <a:p>
            <a:pPr algn="ctr"/>
            <a:r>
              <a:rPr lang="tr-TR" sz="2000" b="1" dirty="0" err="1" smtClean="0"/>
              <a:t>Önlisans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tercihlerinde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700622" y="1519469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5476329" y="327082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4716650" y="5253182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3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SORU SAYILARI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78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16" y="1887603"/>
            <a:ext cx="2151661" cy="404179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17" y="2474625"/>
            <a:ext cx="2151661" cy="342363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918" y="1819870"/>
            <a:ext cx="2151661" cy="411312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19" y="1097381"/>
            <a:ext cx="2151661" cy="4873927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1294685" y="1592469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AYT 2021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587450" y="4754572"/>
            <a:ext cx="1492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</a:t>
            </a:r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İK</a:t>
            </a:r>
          </a:p>
          <a:p>
            <a:pPr algn="ctr"/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639119" y="4092852"/>
            <a:ext cx="23065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FİZİK: </a:t>
            </a:r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SORU</a:t>
            </a:r>
          </a:p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KİMYA: 13 SORU</a:t>
            </a:r>
          </a:p>
          <a:p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BİYOLOJİ: 13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6045628" y="3808131"/>
            <a:ext cx="23065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T.D.EDEB: </a:t>
            </a:r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SORU</a:t>
            </a:r>
          </a:p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TARİH-1: 10 SORU</a:t>
            </a:r>
          </a:p>
          <a:p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COĞ-1: 6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8430129" y="2992523"/>
            <a:ext cx="23065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TARİH-2</a:t>
            </a:r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SORU</a:t>
            </a:r>
          </a:p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COĞ-2: 11 SORU</a:t>
            </a:r>
          </a:p>
          <a:p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FEL.GRB.: 12 SORU</a:t>
            </a:r>
          </a:p>
          <a:p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KÜL.: 6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8562977" y="4386209"/>
            <a:ext cx="1815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(Felsefe </a:t>
            </a:r>
            <a:r>
              <a:rPr lang="tr-TR" sz="1400" dirty="0" smtClean="0"/>
              <a:t>grubunda</a:t>
            </a:r>
          </a:p>
          <a:p>
            <a:pPr algn="ctr"/>
            <a:r>
              <a:rPr lang="tr-TR" sz="1400" b="1" dirty="0" smtClean="0"/>
              <a:t>Sosyoloji mantık psikoloji ve felsefe soruları yer alacaktır.)</a:t>
            </a:r>
            <a:endParaRPr lang="tr-TR" sz="1400" b="1" dirty="0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685" y="2025428"/>
            <a:ext cx="1049867" cy="1196622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70" y="5929396"/>
            <a:ext cx="745057" cy="816392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4709247" y="6200187"/>
            <a:ext cx="3226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tr-TR" b="1" dirty="0"/>
              <a:t>YABANCI </a:t>
            </a:r>
            <a:r>
              <a:rPr lang="tr-TR" b="1" dirty="0" smtClean="0"/>
              <a:t>DİL 80 SORU</a:t>
            </a:r>
            <a:endParaRPr lang="tr-TR" b="1" dirty="0"/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354" y="5927406"/>
            <a:ext cx="745057" cy="816392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1698521" y="5532458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MATEMATİK TESTİ</a:t>
            </a:r>
            <a:endParaRPr lang="tr-TR" sz="1200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4098270" y="5492123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FEN BİLGİSİ TESTİ</a:t>
            </a:r>
            <a:endParaRPr lang="tr-TR" sz="1200" b="1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6483870" y="5528791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TDE-SOS. BİL.</a:t>
            </a:r>
          </a:p>
          <a:p>
            <a:pPr algn="ctr"/>
            <a:r>
              <a:rPr lang="tr-TR" sz="1200" b="1" dirty="0" smtClean="0"/>
              <a:t>TESTİ</a:t>
            </a:r>
            <a:endParaRPr lang="tr-TR" sz="1200" b="1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8861333" y="5559385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SOS.BİL-2</a:t>
            </a:r>
          </a:p>
          <a:p>
            <a:pPr algn="ctr"/>
            <a:r>
              <a:rPr lang="tr-TR" sz="1200" b="1" dirty="0" smtClean="0"/>
              <a:t>TESTİ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4067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PUAN TÜRÜ NEDİR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07" y="1291128"/>
            <a:ext cx="9736898" cy="20067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82" y="3930832"/>
            <a:ext cx="9742423" cy="199038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495281" y="1832772"/>
            <a:ext cx="38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ALAN YETERLİLİK TESTİ SONUCU OLUŞAN PUANDIR.</a:t>
            </a:r>
            <a:endParaRPr lang="tr-TR" sz="24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117273" y="198666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PUAN TÜRÜ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44983" y="4581285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D20000"/>
                </a:solidFill>
              </a:rPr>
              <a:t>PUAN TÜRÜ</a:t>
            </a:r>
            <a:endParaRPr lang="tr-TR" sz="2800" b="1" dirty="0">
              <a:solidFill>
                <a:srgbClr val="D2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495281" y="4407355"/>
            <a:ext cx="414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LİSANS PROGRAMLARINI TERCİH EDERKEN KULLANILIR.</a:t>
            </a:r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0916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82" y="3937818"/>
            <a:ext cx="9742423" cy="200578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82" y="1604803"/>
            <a:ext cx="9742423" cy="201249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PUAN TÜRÜ NEDİR 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50701" y="2010885"/>
            <a:ext cx="38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AÇIKÖĞRETİM İSANS PROGRAMLARINI TERCİH EDERKEN KULLANILIR.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144982" y="224827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PUAN TÜRÜ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44981" y="4563968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PUAN TÜRÜ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495281" y="4407355"/>
            <a:ext cx="414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E.A, SAYISAL, SÖZEL VE DİL OLMAK ÜZERE 4 E AYRILIR…</a:t>
            </a:r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189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PUAN TÜRLERİ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74" y="1100178"/>
            <a:ext cx="7886364" cy="550076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069874" y="3430411"/>
            <a:ext cx="10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EŞİT AĞIRLIK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323634" y="2902590"/>
            <a:ext cx="111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SAYISAL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35774" y="414265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SÖZEL</a:t>
            </a:r>
            <a:endParaRPr lang="tr-TR" sz="24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985346" y="3752624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DİL</a:t>
            </a:r>
            <a:endParaRPr lang="tr-TR" sz="2400" b="1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9" y="1973167"/>
            <a:ext cx="1062445" cy="106244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64" y="1973168"/>
            <a:ext cx="1047389" cy="1054916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96" y="2943944"/>
            <a:ext cx="1038706" cy="105237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81" y="1980695"/>
            <a:ext cx="1062445" cy="106244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216" y="1980696"/>
            <a:ext cx="1047389" cy="105491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48" y="2951472"/>
            <a:ext cx="1038706" cy="105237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9" y="5937063"/>
            <a:ext cx="833861" cy="84940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4" y="5943765"/>
            <a:ext cx="843340" cy="84940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460" y="5937063"/>
            <a:ext cx="848531" cy="85688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02" y="5943766"/>
            <a:ext cx="746944" cy="760864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36" y="5950468"/>
            <a:ext cx="755435" cy="760864"/>
          </a:xfrm>
          <a:prstGeom prst="rect">
            <a:avLst/>
          </a:prstGeom>
        </p:spPr>
      </p:pic>
      <p:sp>
        <p:nvSpPr>
          <p:cNvPr id="39" name="Metin kutusu 38"/>
          <p:cNvSpPr txBox="1"/>
          <p:nvPr/>
        </p:nvSpPr>
        <p:spPr>
          <a:xfrm>
            <a:off x="723965" y="2212649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1762394" y="2166169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EDEB.</a:t>
            </a:r>
          </a:p>
          <a:p>
            <a:pPr algn="ctr"/>
            <a:r>
              <a:rPr lang="tr-TR" sz="1600" b="1" dirty="0" smtClean="0"/>
              <a:t>SOS BİL-1</a:t>
            </a:r>
            <a:endParaRPr lang="tr-TR" sz="1600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146715" y="3212530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10192216" y="2181871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FEN</a:t>
            </a:r>
          </a:p>
          <a:p>
            <a:pPr algn="ctr"/>
            <a:r>
              <a:rPr lang="tr-TR" sz="1600" b="1" dirty="0" smtClean="0"/>
              <a:t>BİLİMLERİ</a:t>
            </a:r>
            <a:endParaRPr lang="tr-TR" sz="1600" b="1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9175917" y="2249682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542894" y="6055886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7472171" y="6064526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9594148" y="3227340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1391193" y="6065861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EDEB.</a:t>
            </a:r>
          </a:p>
          <a:p>
            <a:pPr algn="ctr"/>
            <a:r>
              <a:rPr lang="tr-TR" sz="1400" b="1" dirty="0" smtClean="0"/>
              <a:t>SOS BİL-1</a:t>
            </a:r>
            <a:endParaRPr lang="tr-TR" sz="1400" b="1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2336504" y="6090692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SOS</a:t>
            </a:r>
          </a:p>
          <a:p>
            <a:pPr algn="ctr"/>
            <a:r>
              <a:rPr lang="tr-TR" sz="1400" b="1" dirty="0" smtClean="0"/>
              <a:t>BİL.-2</a:t>
            </a:r>
            <a:endParaRPr lang="tr-TR" sz="1400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8156536" y="6097493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DİL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6726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SINAV SÜRELERİ İLE İLGİLİ BİLGİLENDİRME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3" y="1914616"/>
            <a:ext cx="4029133" cy="3803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79" y="2180740"/>
            <a:ext cx="3652862" cy="34303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14" y="2404357"/>
            <a:ext cx="3188856" cy="299461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629" y="3475401"/>
            <a:ext cx="690152" cy="68163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963" y="3419981"/>
            <a:ext cx="718018" cy="81504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569" y="3562658"/>
            <a:ext cx="573545" cy="658515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015183" y="3239942"/>
            <a:ext cx="231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120 SORU 135 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001328" y="5916269"/>
            <a:ext cx="85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2020 YILI İÇİN PANDEMİ SEBEBİ İLE 165 DK OLARAK SÜRE BELİRLENMİŞ OLUP YÖK BİLGİLERİNDE BUNUN SADECE 2020 YILI İÇİN GEÇERLİ OLDUĞU BELİRTİLMİŞTİR.</a:t>
            </a:r>
            <a:endParaRPr lang="tr-TR" b="1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18" y="5731479"/>
            <a:ext cx="424865" cy="445423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5203019" y="3475401"/>
            <a:ext cx="206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TOPLAM 160 SORU 180 DAKİKA SÜRE BULUNMAKTADIR…</a:t>
            </a:r>
          </a:p>
          <a:p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8931124" y="3486162"/>
            <a:ext cx="1898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TOPLAM 80 SORU 120 DAKİKA SÜRE </a:t>
            </a:r>
            <a:r>
              <a:rPr lang="tr-TR" sz="1600" b="1" dirty="0" smtClean="0"/>
              <a:t>BULUNMAKTADIR</a:t>
            </a:r>
            <a:endParaRPr lang="tr-TR" sz="16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857" y="1983458"/>
            <a:ext cx="1068888" cy="108353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990" y="2272462"/>
            <a:ext cx="897761" cy="897761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4852" y="2525223"/>
            <a:ext cx="835378" cy="835378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2106284" y="2213749"/>
            <a:ext cx="13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TYT</a:t>
            </a:r>
            <a:endParaRPr lang="tr-TR" sz="2400" b="1" dirty="0"/>
          </a:p>
        </p:txBody>
      </p:sp>
      <p:sp>
        <p:nvSpPr>
          <p:cNvPr id="27" name="Dikdörtgen 26"/>
          <p:cNvSpPr/>
          <p:nvPr/>
        </p:nvSpPr>
        <p:spPr>
          <a:xfrm>
            <a:off x="6048922" y="2476893"/>
            <a:ext cx="53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/>
              <a:t>AYT</a:t>
            </a:r>
            <a:endParaRPr lang="tr-TR" b="1" dirty="0"/>
          </a:p>
        </p:txBody>
      </p:sp>
      <p:sp>
        <p:nvSpPr>
          <p:cNvPr id="28" name="Dikdörtgen 27"/>
          <p:cNvSpPr/>
          <p:nvPr/>
        </p:nvSpPr>
        <p:spPr>
          <a:xfrm>
            <a:off x="9740153" y="2713847"/>
            <a:ext cx="48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/>
              <a:t>DİL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443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OBP PUANI VE HESAPLAMA SİSTEMİ?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95" y="1235278"/>
            <a:ext cx="1636889" cy="53057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05" y="1900822"/>
            <a:ext cx="643467" cy="7676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05" y="3245612"/>
            <a:ext cx="1072444" cy="30028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491345" y="1440873"/>
            <a:ext cx="7758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633979" y="2641202"/>
            <a:ext cx="5833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OBP = DİPLOMA NOTU X 5 </a:t>
            </a:r>
            <a:endParaRPr lang="tr-TR" sz="3200" b="1" dirty="0" smtClean="0"/>
          </a:p>
          <a:p>
            <a:pPr algn="ctr"/>
            <a:r>
              <a:rPr lang="tr-TR" sz="3200" b="1" dirty="0"/>
              <a:t>EKLENECEK  PUAN=OBP X 0,12</a:t>
            </a:r>
          </a:p>
          <a:p>
            <a:pPr algn="ctr"/>
            <a:endParaRPr lang="tr-TR" sz="3200" b="1" u="sng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b="1" u="sng" dirty="0" smtClean="0">
                <a:solidFill>
                  <a:srgbClr val="FF0000"/>
                </a:solidFill>
              </a:rPr>
              <a:t>KISA YOLU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DİPLOMA </a:t>
            </a:r>
            <a:r>
              <a:rPr lang="tr-TR" sz="3200" b="1" dirty="0">
                <a:solidFill>
                  <a:srgbClr val="FF0000"/>
                </a:solidFill>
              </a:rPr>
              <a:t>NOTU X 0,6= EKLENECEK PUAN</a:t>
            </a:r>
          </a:p>
          <a:p>
            <a:pPr algn="ctr"/>
            <a:r>
              <a:rPr lang="tr-TR" sz="3200" b="1" dirty="0" smtClean="0"/>
              <a:t> </a:t>
            </a:r>
            <a:endParaRPr lang="tr-TR" sz="3200" b="1" dirty="0"/>
          </a:p>
          <a:p>
            <a:pPr algn="ctr"/>
            <a:endParaRPr lang="tr-TR" sz="3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9" y="5470107"/>
            <a:ext cx="1645830" cy="135549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356394" y="5842337"/>
            <a:ext cx="5976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DİPLOMA NOTU 50’NİN ALTINDA OLAN ADAYLARIN DİPLOMA PUANLARI 50 OLARAK KABUL EDİLİR.</a:t>
            </a:r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916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25090" y="110836"/>
            <a:ext cx="64977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ADAY SAYISI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183289553"/>
              </p:ext>
            </p:extLst>
          </p:nvPr>
        </p:nvGraphicFramePr>
        <p:xfrm>
          <a:off x="1559961" y="783957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6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BARAJ PUANLARI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07" y="1540882"/>
            <a:ext cx="1174044" cy="463973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89" y="1213504"/>
            <a:ext cx="3623733" cy="244968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35" y="3719637"/>
            <a:ext cx="3668889" cy="246097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34" y="1155093"/>
            <a:ext cx="3804356" cy="241582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776" y="3663193"/>
            <a:ext cx="3691467" cy="2517422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708971" y="1855172"/>
            <a:ext cx="2564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TYT’ TERCİH YAPABİLMEK İÇİN HAM 150 PUAN ALMAK GEREKİR.</a:t>
            </a:r>
            <a:endParaRPr lang="tr-TR" sz="20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092586" y="1527027"/>
            <a:ext cx="27141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TYT’ DE 150 VE ÜZERİ</a:t>
            </a:r>
          </a:p>
          <a:p>
            <a:pPr algn="ctr"/>
            <a:r>
              <a:rPr lang="tr-TR" sz="2000" b="1" dirty="0" smtClean="0"/>
              <a:t>PUAN ALAMAMIŞ </a:t>
            </a:r>
          </a:p>
          <a:p>
            <a:pPr algn="ctr"/>
            <a:r>
              <a:rPr lang="tr-TR" sz="2000" b="1" dirty="0" smtClean="0"/>
              <a:t>ADAYLARIN AYT</a:t>
            </a:r>
          </a:p>
          <a:p>
            <a:pPr algn="ctr"/>
            <a:r>
              <a:rPr lang="tr-TR" sz="2000" b="1" dirty="0" smtClean="0"/>
              <a:t>PUANLARI HESAPLANMAZ.</a:t>
            </a:r>
            <a:endParaRPr lang="tr-TR" sz="20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649213" y="4218565"/>
            <a:ext cx="2684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AYT’DE TERCİH YAPABİLMEK İÇİN İLGİLİ PUAN TÜRÜNDEN HAM 180 PUAN ALMAK GEREKİR.</a:t>
            </a:r>
            <a:endParaRPr lang="tr-TR" sz="20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6784284" y="4260184"/>
            <a:ext cx="316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 DE HAM OLARAK 200 VE ÜZERİ PUAN ALAN ADAYLAR AYT SINAVINA DİREK KATILABİLİRLER.</a:t>
            </a:r>
            <a:endParaRPr lang="tr-TR" sz="20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145512" y="6237059"/>
            <a:ext cx="861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2020 YKS YILINDA GEÇERLİ OLMAK ÜZERE AYT PUAN TÜRLERİNDE TERCİH YAPABİLMEK İÇİN BARAJ PUANI 170 OLARAK BELİRLENMİŞTİR. 2021 YILINDA GEÇERLİ OLUP OLMAYACAĞI DAHA SONRA AÇIKLANACAKTIR.</a:t>
            </a:r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279" y="1785897"/>
            <a:ext cx="702062" cy="718778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704" y="2867246"/>
            <a:ext cx="649390" cy="730563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102" y="3960380"/>
            <a:ext cx="627775" cy="72957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5707" y="5347300"/>
            <a:ext cx="761178" cy="2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SIRALAMA BARAJLARI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71" y="834633"/>
            <a:ext cx="9072055" cy="5909230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3070951" y="1178250"/>
            <a:ext cx="162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50 </a:t>
            </a:r>
          </a:p>
          <a:p>
            <a:pPr algn="ctr"/>
            <a:r>
              <a:rPr lang="tr-TR" sz="2400" b="1" dirty="0" smtClean="0"/>
              <a:t>BİN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602181" y="859167"/>
            <a:ext cx="90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TIP</a:t>
            </a:r>
            <a:endParaRPr lang="tr-TR" sz="24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088555" y="1307495"/>
            <a:ext cx="213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ÖĞRETMENLİK</a:t>
            </a:r>
            <a:endParaRPr lang="tr-TR" sz="24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6387666" y="1653676"/>
            <a:ext cx="1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300 BİN</a:t>
            </a:r>
            <a:endParaRPr lang="tr-TR" sz="28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560602" y="3304474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MÜHENDİSLİK</a:t>
            </a:r>
          </a:p>
          <a:p>
            <a:pPr algn="ctr"/>
            <a:r>
              <a:rPr lang="tr-TR" sz="2800" b="1" dirty="0" smtClean="0"/>
              <a:t>300 BİN</a:t>
            </a:r>
            <a:endParaRPr lang="tr-TR" sz="28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4188092" y="3462427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MİMARLIK</a:t>
            </a:r>
          </a:p>
          <a:p>
            <a:pPr algn="ctr"/>
            <a:r>
              <a:rPr lang="tr-TR" sz="2800" b="1" dirty="0" smtClean="0"/>
              <a:t>250 BİN</a:t>
            </a:r>
            <a:endParaRPr lang="tr-TR" sz="2800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4188092" y="5582172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HUKUK</a:t>
            </a:r>
          </a:p>
          <a:p>
            <a:pPr algn="ctr"/>
            <a:r>
              <a:rPr lang="tr-TR" sz="2800" b="1" dirty="0" smtClean="0"/>
              <a:t>125 BİN</a:t>
            </a:r>
            <a:endParaRPr lang="tr-TR" sz="2800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8413729" y="5618642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ECZACILIK</a:t>
            </a:r>
          </a:p>
          <a:p>
            <a:pPr algn="ctr"/>
            <a:r>
              <a:rPr lang="tr-TR" sz="2800" b="1" dirty="0" smtClean="0"/>
              <a:t>100 BİN</a:t>
            </a:r>
            <a:endParaRPr lang="tr-TR" sz="28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11" y="2523077"/>
            <a:ext cx="1995998" cy="1534179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6815582" y="3046928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DİŞ HEK.</a:t>
            </a:r>
          </a:p>
          <a:p>
            <a:pPr algn="ctr"/>
            <a:r>
              <a:rPr lang="tr-TR" sz="2800" b="1" dirty="0" smtClean="0"/>
              <a:t>80 BİN</a:t>
            </a:r>
            <a:endParaRPr lang="tr-TR" sz="2800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8556800" y="1202117"/>
            <a:ext cx="3358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Mühendislik Programlarında, Ziraat Mühendisliği, Orman Mühendisliği Ve Su Ürünleri Mühendisliği Sıralama Barajı Dışındadır…</a:t>
            </a:r>
            <a:endParaRPr lang="tr-TR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8840241" y="4240831"/>
            <a:ext cx="33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PDR Bölümü de 300 Bin</a:t>
            </a:r>
          </a:p>
          <a:p>
            <a:pPr algn="ctr"/>
            <a:r>
              <a:rPr lang="tr-TR" b="1" dirty="0" smtClean="0"/>
              <a:t>Barajına dahildir.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350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 NET KURALI NEDİR?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52" y="983672"/>
            <a:ext cx="2857253" cy="572192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06" y="1622543"/>
            <a:ext cx="756285" cy="7742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87" y="2509651"/>
            <a:ext cx="675573" cy="76001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17" y="3472012"/>
            <a:ext cx="641261" cy="74524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184" y="4490923"/>
            <a:ext cx="417689" cy="49671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73" y="4502212"/>
            <a:ext cx="451556" cy="48542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13" y="5474596"/>
            <a:ext cx="417689" cy="49671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002" y="5474596"/>
            <a:ext cx="304800" cy="496711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615203" y="2443169"/>
            <a:ext cx="426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endParaRPr lang="tr-TR" sz="20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488373" y="5213158"/>
            <a:ext cx="426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 TESTİNDE 0,5 NET KURALINA TAKILAN ADAYLAR AYT KISMINDA FULL YAPMIŞ OLSALAR DAHİ AYT PUANLARI HESAPLANMAYACAKTIR. </a:t>
            </a:r>
            <a:endParaRPr lang="tr-TR" sz="2000" b="1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294206" y="-160896"/>
            <a:ext cx="1416613" cy="3566878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1659436" y="1135118"/>
            <a:ext cx="192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TYT 0,5 NET KURALI</a:t>
            </a:r>
          </a:p>
          <a:p>
            <a:pPr algn="ctr"/>
            <a:endParaRPr lang="tr-TR" sz="2400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637258" y="-79347"/>
            <a:ext cx="1866674" cy="362925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46045" y="2751461"/>
            <a:ext cx="4267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AKSİN TAKDİRDE ADAYIN AYT PUANI HESAPLANMAYACAKTIR…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8813749" y="1319782"/>
            <a:ext cx="173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AYT 0,5 NET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KURALI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YERLEŞTİRME PUANLARI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6" y="1413163"/>
            <a:ext cx="10943603" cy="47798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" y="2232841"/>
            <a:ext cx="587022" cy="12417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857583" y="2849107"/>
            <a:ext cx="261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Yerleştirme Puanı Ham Puanın Üstüne Okul </a:t>
            </a:r>
          </a:p>
          <a:p>
            <a:pPr algn="ctr"/>
            <a:r>
              <a:rPr lang="tr-TR" b="1" dirty="0" smtClean="0"/>
              <a:t>Puanın eklenmiş Halidir.</a:t>
            </a:r>
            <a:r>
              <a:rPr lang="tr-TR" b="1" dirty="0"/>
              <a:t> Sınav Sonucunda Y-TYT,     Y-SAY, Y-SÖZ, Y-EA ve Y-DİL diye yazar.</a:t>
            </a:r>
          </a:p>
          <a:p>
            <a:pPr algn="ctr"/>
            <a:endParaRPr lang="tr-TR" b="1" dirty="0" smtClean="0"/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60236" y="1297400"/>
            <a:ext cx="426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Adayın tercih yapacağı puandır…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209957" y="2068328"/>
            <a:ext cx="241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Sınav Sonucunda Y-TYT,     Y-SAY, Y-SÖZ, Y-EA ve Y-DİL diye yazar.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265658" y="3441712"/>
            <a:ext cx="280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Yerleştirme Puanı oluşmayan adayların tercih hakları olmayacaktır.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6" y="3553402"/>
            <a:ext cx="587022" cy="124178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928254" y="5287935"/>
            <a:ext cx="2535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Ham olarak 180 ve üzeri puan alamayan adayların yerleştirme puanı oluşmaz.</a:t>
            </a:r>
          </a:p>
          <a:p>
            <a:pPr algn="ctr"/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843" y="3679778"/>
            <a:ext cx="587022" cy="124178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8672880" y="3567257"/>
            <a:ext cx="29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En yüksek Puan 560 Puandır.</a:t>
            </a:r>
            <a:endParaRPr lang="tr-TR" b="1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82" y="5006923"/>
            <a:ext cx="587022" cy="124178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8703368" y="4880119"/>
            <a:ext cx="295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Ek puanlı en yüksek Puan 590 Puandır.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8672880" y="1522011"/>
            <a:ext cx="295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EN YÜKSEK </a:t>
            </a:r>
          </a:p>
          <a:p>
            <a:pPr algn="ctr"/>
            <a:r>
              <a:rPr lang="tr-TR" sz="2400" b="1" dirty="0" smtClean="0"/>
              <a:t>PUANLAR</a:t>
            </a:r>
            <a:endParaRPr lang="tr-TR" sz="24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7855462" y="5832103"/>
            <a:ext cx="29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YKS 2021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918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 PUAN VE EK PUAN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9" y="986666"/>
            <a:ext cx="6200775" cy="5562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703127" y="971064"/>
            <a:ext cx="400396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HAM PUAN: Yapılan </a:t>
            </a:r>
            <a:r>
              <a:rPr lang="tr-TR" b="1" dirty="0"/>
              <a:t>netler ile elde edilen puandır. OBP ekli değildir.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506689" y="2342666"/>
            <a:ext cx="3200402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EK PUAN: </a:t>
            </a:r>
            <a:r>
              <a:rPr lang="tr-TR" b="1" dirty="0">
                <a:solidFill>
                  <a:schemeClr val="tx1"/>
                </a:solidFill>
              </a:rPr>
              <a:t>Meslek Lisesi mezunlarına verilen puandır.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896734" y="4060631"/>
            <a:ext cx="2838067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/>
              <a:t>Meslek Lisesi mezunları kendi alanlarını tercih ederken ek  puan alırlar.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606144" y="5970415"/>
            <a:ext cx="2105892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15 Puan ile 30 Puan aralığında ek puan verilmektedir.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29489" y="5752009"/>
            <a:ext cx="3219399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DİPLOMA NOTU X 0,3 </a:t>
            </a:r>
          </a:p>
          <a:p>
            <a:pPr algn="ctr"/>
            <a:r>
              <a:rPr lang="tr-TR" sz="1600" b="1" dirty="0"/>
              <a:t>Eklenecek ek puanı vermektedir.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29490" y="4319813"/>
            <a:ext cx="2238759" cy="107721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Ek Puan alınacak alanlar başvuru kılavuzunda Tablo 3A ve 3C den bakılabilir.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5310818" y="2995040"/>
            <a:ext cx="9156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</a:t>
            </a:r>
          </a:p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926763" y="1615659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30.03.2012 tarihinden sonra Meslek Lisesine Kayıt olan adaylar sadece ÖNLİSANS tercihlerinde ek puan alırlar.</a:t>
            </a:r>
          </a:p>
          <a:p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4" y="1155552"/>
            <a:ext cx="64346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YERLEŞTİRME PUANINA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TESTLER</a:t>
            </a:r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 % OLARAK ETKİSİ</a:t>
            </a:r>
            <a:endParaRPr lang="tr-T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62" y="825049"/>
            <a:ext cx="3108228" cy="283520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65" y="3754366"/>
            <a:ext cx="3202735" cy="291921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4" y="825049"/>
            <a:ext cx="2793205" cy="329724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862" y="3754366"/>
            <a:ext cx="2761703" cy="291921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980" y="2473670"/>
            <a:ext cx="2144889" cy="217875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788" y="1085945"/>
            <a:ext cx="581025" cy="70485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328" y="1085945"/>
            <a:ext cx="657225" cy="70485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913" y="5788857"/>
            <a:ext cx="657225" cy="70485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7398" y="5788857"/>
            <a:ext cx="666750" cy="70485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3006355" y="2186917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TYT=%40</a:t>
            </a:r>
          </a:p>
          <a:p>
            <a:pPr algn="ctr"/>
            <a:r>
              <a:rPr lang="tr-TR" sz="3200" b="1" dirty="0" smtClean="0"/>
              <a:t>AYT=%60</a:t>
            </a:r>
            <a:endParaRPr lang="tr-TR" sz="32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6824400" y="2186917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TYT=%40</a:t>
            </a:r>
          </a:p>
          <a:p>
            <a:pPr algn="ctr"/>
            <a:r>
              <a:rPr lang="tr-TR" sz="3200" b="1" dirty="0" smtClean="0"/>
              <a:t>AYT=%60</a:t>
            </a:r>
            <a:endParaRPr lang="tr-TR" sz="32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133225" y="4140446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TYT=%40</a:t>
            </a:r>
          </a:p>
          <a:p>
            <a:pPr algn="ctr"/>
            <a:r>
              <a:rPr lang="tr-TR" sz="3200" b="1" dirty="0" smtClean="0"/>
              <a:t>AYT=%60</a:t>
            </a:r>
            <a:endParaRPr lang="tr-TR" sz="32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695998" y="4192471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TYT=%40</a:t>
            </a:r>
          </a:p>
          <a:p>
            <a:pPr algn="ctr"/>
            <a:r>
              <a:rPr lang="tr-TR" sz="3200" b="1" dirty="0" smtClean="0"/>
              <a:t>AYT=%60</a:t>
            </a:r>
            <a:endParaRPr lang="tr-TR" sz="3200" b="1" dirty="0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09" y="1151632"/>
            <a:ext cx="2126829" cy="103528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09" y="3738799"/>
            <a:ext cx="2126829" cy="102716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4609" y="1017213"/>
            <a:ext cx="2133827" cy="96398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4803" y="3563048"/>
            <a:ext cx="2406200" cy="1089378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00609" y="1615382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SAYISAL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9733086" y="1438370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SÖZEL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9567389" y="4068865"/>
            <a:ext cx="21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EŞİT AĞIRLIK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694683" y="4190761"/>
            <a:ext cx="21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DİL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" y="2540"/>
            <a:ext cx="248356" cy="237067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885" y="1727680"/>
            <a:ext cx="248356" cy="237067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8908" y="1560385"/>
            <a:ext cx="248356" cy="237067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63" y="4303059"/>
            <a:ext cx="248356" cy="237067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2117" y="4184525"/>
            <a:ext cx="248356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DERSLERİNİN % DAĞILIMI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38" y="860073"/>
            <a:ext cx="2799070" cy="27990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6" y="3754580"/>
            <a:ext cx="2907152" cy="290715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60" y="3861085"/>
            <a:ext cx="2800648" cy="280064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156" y="856920"/>
            <a:ext cx="2802223" cy="280222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09" y="991786"/>
            <a:ext cx="2098921" cy="92615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66" y="1510282"/>
            <a:ext cx="181755" cy="19382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09" y="3693422"/>
            <a:ext cx="2098921" cy="92615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66" y="4228070"/>
            <a:ext cx="198866" cy="21207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07236" y="991785"/>
            <a:ext cx="2216729" cy="92615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257305" y="1178784"/>
            <a:ext cx="197975" cy="20268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07236" y="4050461"/>
            <a:ext cx="2216729" cy="92615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257305" y="4237460"/>
            <a:ext cx="197975" cy="20268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137047" y="1413067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9723061" y="1096451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SOSYAL BİL.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723061" y="4156498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MATEMATİK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05067" y="4113428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FEN BİL.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813553" y="1913968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%33</a:t>
            </a:r>
            <a:endParaRPr lang="tr-TR" sz="32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7231461" y="4915768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%33</a:t>
            </a:r>
            <a:endParaRPr lang="tr-TR" sz="32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7231461" y="1909787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%17</a:t>
            </a:r>
            <a:endParaRPr lang="tr-TR" sz="32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3867395" y="4914979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%17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SAYISAL PUAN TÜRÜNDE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DERSLERİNİN % DAĞILIMI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60" y="1128632"/>
            <a:ext cx="8102653" cy="262943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6" y="4228567"/>
            <a:ext cx="2543690" cy="262943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32" y="4228566"/>
            <a:ext cx="2543690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004648" y="73159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973510" y="68407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MATEMATİK</a:t>
            </a:r>
            <a:endParaRPr lang="tr-TR" sz="28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531378" y="684073"/>
            <a:ext cx="101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FİZİK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018669" y="3758065"/>
            <a:ext cx="132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KİMYA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757391" y="375941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BİYOLOJİ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68249" y="20278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%40</a:t>
            </a:r>
            <a:endParaRPr lang="tr-TR" sz="4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477495" y="194207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%30</a:t>
            </a:r>
            <a:endParaRPr lang="tr-TR" sz="48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216600" y="194207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%10</a:t>
            </a:r>
            <a:endParaRPr lang="tr-TR" sz="48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817569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%10</a:t>
            </a:r>
            <a:endParaRPr lang="tr-TR" sz="4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917446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%10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7716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EŞİT AĞIRLIK PUAN TÜRÜNDE </a:t>
            </a:r>
            <a:r>
              <a:rPr lang="tr-T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DERSLERİNİN % DAĞILIMI</a:t>
            </a:r>
            <a:endParaRPr lang="tr-T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60" y="1128632"/>
            <a:ext cx="8102653" cy="262943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6" y="4228567"/>
            <a:ext cx="2543690" cy="262943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32" y="4228566"/>
            <a:ext cx="2543690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004648" y="73159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973510" y="68407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MATEMATİK</a:t>
            </a:r>
            <a:endParaRPr lang="tr-TR" sz="28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050173" y="668501"/>
            <a:ext cx="16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T.D.EDEB.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03455" y="3768481"/>
            <a:ext cx="145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TARİH-1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757391" y="375941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COĞ.-1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68249" y="20278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%40</a:t>
            </a:r>
            <a:endParaRPr lang="tr-TR" sz="4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477495" y="194207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%30</a:t>
            </a:r>
            <a:endParaRPr lang="tr-TR" sz="48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216600" y="194207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%18</a:t>
            </a:r>
            <a:endParaRPr lang="tr-TR" sz="48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903455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%7</a:t>
            </a:r>
            <a:endParaRPr lang="tr-TR" sz="4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917446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%5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9261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SÖZEL PUAN TÜRÜNDE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DERSLERİNİN % DAĞILIMI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24" y="1122002"/>
            <a:ext cx="8102653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827012" y="72496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795874" y="67744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T.D.EDEB.</a:t>
            </a:r>
            <a:endParaRPr lang="tr-TR" sz="28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38964" y="677443"/>
            <a:ext cx="1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TARİH-1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56138" y="3654548"/>
            <a:ext cx="148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TARİH-2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946465" y="365092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FEL. GRB.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490613" y="202121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%40</a:t>
            </a:r>
            <a:endParaRPr lang="tr-TR" sz="4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299859" y="19354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%18</a:t>
            </a:r>
            <a:endParaRPr lang="tr-TR" sz="48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038964" y="193544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%7</a:t>
            </a:r>
            <a:endParaRPr lang="tr-TR" sz="48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96" y="1129983"/>
            <a:ext cx="2543690" cy="262943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3" y="4133014"/>
            <a:ext cx="8102653" cy="262943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5" y="4140995"/>
            <a:ext cx="2543690" cy="2629433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9680290" y="698760"/>
            <a:ext cx="1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COĞ.-1</a:t>
            </a:r>
            <a:endParaRPr lang="tr-TR" sz="28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299859" y="3650926"/>
            <a:ext cx="148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COĞ.-2</a:t>
            </a:r>
            <a:endParaRPr lang="tr-TR" sz="2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9652581" y="365092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DİN KÜL.</a:t>
            </a:r>
            <a:endParaRPr lang="tr-TR" sz="28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1435193" y="4969263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%8</a:t>
            </a:r>
            <a:endParaRPr lang="tr-TR" sz="48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299858" y="4969263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%8</a:t>
            </a:r>
            <a:endParaRPr lang="tr-TR" sz="48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7084402" y="496446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%9</a:t>
            </a:r>
            <a:endParaRPr lang="tr-TR" sz="48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9713143" y="4964467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%5</a:t>
            </a:r>
            <a:endParaRPr lang="tr-TR" sz="48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9661444" y="1935447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%5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4244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38269" y="110836"/>
            <a:ext cx="82895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SON SINIF ADAY SAYISI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151192640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0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DİL PUAN TÜRÜNDE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DERSLERİNİN % DAĞILIMI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04" y="1942078"/>
            <a:ext cx="3581058" cy="3701769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60" y="1942079"/>
            <a:ext cx="3581058" cy="37017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214542" y="1330442"/>
            <a:ext cx="99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TYT</a:t>
            </a:r>
            <a:endParaRPr lang="tr-TR" sz="4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847995" y="1282925"/>
            <a:ext cx="312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DİL</a:t>
            </a:r>
            <a:endParaRPr lang="tr-TR" sz="4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00464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%40</a:t>
            </a:r>
            <a:endParaRPr lang="tr-TR" sz="4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4429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%60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0280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DİL PUAN TÜRÜNDE </a:t>
            </a:r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DERSLERİNİN % DAĞILIMI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04" y="1942078"/>
            <a:ext cx="3581058" cy="3701769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60" y="1942079"/>
            <a:ext cx="3581058" cy="37017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214542" y="1330442"/>
            <a:ext cx="99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TYT</a:t>
            </a:r>
            <a:endParaRPr lang="tr-TR" sz="4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847995" y="1282925"/>
            <a:ext cx="312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DİL</a:t>
            </a:r>
            <a:endParaRPr lang="tr-TR" sz="4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00464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%40</a:t>
            </a:r>
            <a:endParaRPr lang="tr-TR" sz="4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4429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%60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1927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OTURUM TARİHLERİ VE DİĞER BİLGİLER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79" y="1070073"/>
            <a:ext cx="5768622" cy="56557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959927" y="135774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Sınavlar genel olarak Haziran ayının 2. haftası hafta sonu yapılır.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02727" y="2229565"/>
            <a:ext cx="684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Sınava giren adaylar sabah oturumu için saat:10:00’dan öğleden sonra oturumu içinde 15:30’dan sonra sınav salonuna alınmazlar.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959927" y="3389057"/>
            <a:ext cx="684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Oturum ücreti 2020 yılına ait her bir oturum için 70 TL olup ücretler sonraki yıllar için ÖSYM tarafından yeniden belirlenir. 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237017" y="4918932"/>
            <a:ext cx="684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Sınava katılan adaylar için sınava giriş evrakı ile birlikte fotoğrafı güncel olan Yeni Nüfus cüzdanı veya geçerliliği olan pasaport istenmektedir.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488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39" y="1402127"/>
            <a:ext cx="6630498" cy="492160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rot="21253061">
            <a:off x="4081555" y="1955953"/>
            <a:ext cx="4112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DİNLEDİĞİNİZ</a:t>
            </a:r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 rot="21253061">
            <a:off x="4111032" y="4848439"/>
            <a:ext cx="4302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TEŞEKKÜR EDERİM.</a:t>
            </a:r>
            <a:endParaRPr lang="tr-TR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1" name="Dikdörtgen 10"/>
          <p:cNvSpPr/>
          <p:nvPr/>
        </p:nvSpPr>
        <p:spPr>
          <a:xfrm rot="21228646">
            <a:off x="4449557" y="3111902"/>
            <a:ext cx="2129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İÇİN</a:t>
            </a:r>
            <a:endParaRPr lang="tr-TR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482169" y="6343443"/>
            <a:ext cx="6927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Iğdır Mehmet Murat İşler Sosyal Bilimler Lisesi Rehberlik Servisi</a:t>
            </a:r>
            <a:endParaRPr lang="tr-TR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1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28013" y="134912"/>
            <a:ext cx="74051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SBL ADAY SAYISI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734497567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5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28013" y="134912"/>
            <a:ext cx="74051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LİSANS KONTENJAN VE YERLEŞEN ADAY VERİLERİ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856936781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2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ÖNLİSANS KONTENJAN VE YERLEŞEN ADAY VERİLERİ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322493945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9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59962"/>
            <a:ext cx="77649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NET ORTALAMALARI VERİLERİ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5" y="1321768"/>
            <a:ext cx="2080665" cy="594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1981267"/>
            <a:ext cx="2080665" cy="59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2640766"/>
            <a:ext cx="2080665" cy="5944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300265"/>
            <a:ext cx="2080665" cy="5944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959764"/>
            <a:ext cx="2080665" cy="5944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278762"/>
            <a:ext cx="2080665" cy="5944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938261"/>
            <a:ext cx="2080665" cy="5944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4619263"/>
            <a:ext cx="2080665" cy="5944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1981267"/>
            <a:ext cx="1359128" cy="5944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3300265"/>
            <a:ext cx="1359128" cy="5944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4619263"/>
            <a:ext cx="1359128" cy="5944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5938261"/>
            <a:ext cx="1359128" cy="5944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9" y="1321767"/>
            <a:ext cx="1359128" cy="59447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2640766"/>
            <a:ext cx="1359128" cy="59447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3959764"/>
            <a:ext cx="1359128" cy="59447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5278762"/>
            <a:ext cx="1359128" cy="5944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49" y="1983628"/>
            <a:ext cx="1359128" cy="59447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3302626"/>
            <a:ext cx="1359128" cy="59447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4621624"/>
            <a:ext cx="1359128" cy="59447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5940622"/>
            <a:ext cx="1359128" cy="59447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6" y="1324128"/>
            <a:ext cx="1359128" cy="59447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2643127"/>
            <a:ext cx="1359128" cy="59447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3962125"/>
            <a:ext cx="1359128" cy="59447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5281123"/>
            <a:ext cx="1359128" cy="59447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1981267"/>
            <a:ext cx="1359128" cy="59447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3300265"/>
            <a:ext cx="1359128" cy="594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4619263"/>
            <a:ext cx="1359128" cy="5944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5938261"/>
            <a:ext cx="1359128" cy="59447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3" y="1321767"/>
            <a:ext cx="1359128" cy="59447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2640766"/>
            <a:ext cx="1359128" cy="59447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3959764"/>
            <a:ext cx="1359128" cy="59447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5278762"/>
            <a:ext cx="1359128" cy="59447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1981267"/>
            <a:ext cx="1359128" cy="594475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3300265"/>
            <a:ext cx="1359128" cy="594475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4619263"/>
            <a:ext cx="1359128" cy="59447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5938261"/>
            <a:ext cx="1359128" cy="59447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40" y="1321767"/>
            <a:ext cx="1359128" cy="59447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2640766"/>
            <a:ext cx="1359128" cy="59447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3959764"/>
            <a:ext cx="1359128" cy="59447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5278762"/>
            <a:ext cx="1359128" cy="59447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1981267"/>
            <a:ext cx="1359128" cy="59447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3300265"/>
            <a:ext cx="1359128" cy="59447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4619263"/>
            <a:ext cx="1359128" cy="59447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5938261"/>
            <a:ext cx="1359128" cy="594475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7" y="1321767"/>
            <a:ext cx="1359128" cy="594475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2640766"/>
            <a:ext cx="1359128" cy="594475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3959764"/>
            <a:ext cx="1359128" cy="594475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5278762"/>
            <a:ext cx="1359128" cy="59447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1981267"/>
            <a:ext cx="1359128" cy="594475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3300265"/>
            <a:ext cx="1359128" cy="594475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4619263"/>
            <a:ext cx="1359128" cy="594475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5938261"/>
            <a:ext cx="1359128" cy="594475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4" y="1321767"/>
            <a:ext cx="1359128" cy="59447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2640766"/>
            <a:ext cx="1359128" cy="59447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3959764"/>
            <a:ext cx="1359128" cy="594475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5278762"/>
            <a:ext cx="1359128" cy="594475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760669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TÜRKÇE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760668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SOSYAL BİL.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697186" y="2707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MAT-1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760667" y="33666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 BİL.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760667" y="4026168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EDEBİYAT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697186" y="468566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760667" y="534775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COĞ.-1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697185" y="600466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2525536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3929633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5330732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6737830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813592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951897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258286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258285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258285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258285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252553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251615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251615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251615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3991648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3934323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3991646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3991646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3934322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27,3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3924943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3924942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3924941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371043" y="139062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5330731" y="1985566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12,3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5371041" y="271674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5371041" y="334256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5313717" y="402631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Metin kutusu 101"/>
          <p:cNvSpPr txBox="1"/>
          <p:nvPr/>
        </p:nvSpPr>
        <p:spPr>
          <a:xfrm>
            <a:off x="5304338" y="46557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Metin kutusu 102"/>
          <p:cNvSpPr txBox="1"/>
          <p:nvPr/>
        </p:nvSpPr>
        <p:spPr>
          <a:xfrm>
            <a:off x="5304337" y="531978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9,3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Metin kutusu 103"/>
          <p:cNvSpPr txBox="1"/>
          <p:nvPr/>
        </p:nvSpPr>
        <p:spPr>
          <a:xfrm>
            <a:off x="5304336" y="597692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</a:t>
            </a:r>
          </a:p>
        </p:txBody>
      </p:sp>
      <p:sp>
        <p:nvSpPr>
          <p:cNvPr id="105" name="Metin kutusu 104"/>
          <p:cNvSpPr txBox="1"/>
          <p:nvPr/>
        </p:nvSpPr>
        <p:spPr>
          <a:xfrm>
            <a:off x="677045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Metin kutusu 105"/>
          <p:cNvSpPr txBox="1"/>
          <p:nvPr/>
        </p:nvSpPr>
        <p:spPr>
          <a:xfrm>
            <a:off x="677044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Metin kutusu 106"/>
          <p:cNvSpPr txBox="1"/>
          <p:nvPr/>
        </p:nvSpPr>
        <p:spPr>
          <a:xfrm>
            <a:off x="677044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Metin kutusu 107"/>
          <p:cNvSpPr txBox="1"/>
          <p:nvPr/>
        </p:nvSpPr>
        <p:spPr>
          <a:xfrm>
            <a:off x="677044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9" name="Metin kutusu 108"/>
          <p:cNvSpPr txBox="1"/>
          <p:nvPr/>
        </p:nvSpPr>
        <p:spPr>
          <a:xfrm>
            <a:off x="671312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0" name="Metin kutusu 109"/>
          <p:cNvSpPr txBox="1"/>
          <p:nvPr/>
        </p:nvSpPr>
        <p:spPr>
          <a:xfrm>
            <a:off x="670374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Metin kutusu 110"/>
          <p:cNvSpPr txBox="1"/>
          <p:nvPr/>
        </p:nvSpPr>
        <p:spPr>
          <a:xfrm>
            <a:off x="670374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Metin kutusu 111"/>
          <p:cNvSpPr txBox="1"/>
          <p:nvPr/>
        </p:nvSpPr>
        <p:spPr>
          <a:xfrm>
            <a:off x="670374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Metin kutusu 112"/>
          <p:cNvSpPr txBox="1"/>
          <p:nvPr/>
        </p:nvSpPr>
        <p:spPr>
          <a:xfrm>
            <a:off x="8171613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Metin kutusu 113"/>
          <p:cNvSpPr txBox="1"/>
          <p:nvPr/>
        </p:nvSpPr>
        <p:spPr>
          <a:xfrm>
            <a:off x="8171612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Metin kutusu 114"/>
          <p:cNvSpPr txBox="1"/>
          <p:nvPr/>
        </p:nvSpPr>
        <p:spPr>
          <a:xfrm>
            <a:off x="8171611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Metin kutusu 115"/>
          <p:cNvSpPr txBox="1"/>
          <p:nvPr/>
        </p:nvSpPr>
        <p:spPr>
          <a:xfrm>
            <a:off x="8171611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Metin kutusu 116"/>
          <p:cNvSpPr txBox="1"/>
          <p:nvPr/>
        </p:nvSpPr>
        <p:spPr>
          <a:xfrm>
            <a:off x="8114287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Metin kutusu 117"/>
          <p:cNvSpPr txBox="1"/>
          <p:nvPr/>
        </p:nvSpPr>
        <p:spPr>
          <a:xfrm>
            <a:off x="8104908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Metin kutusu 118"/>
          <p:cNvSpPr txBox="1"/>
          <p:nvPr/>
        </p:nvSpPr>
        <p:spPr>
          <a:xfrm>
            <a:off x="8104907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0" name="Metin kutusu 119"/>
          <p:cNvSpPr txBox="1"/>
          <p:nvPr/>
        </p:nvSpPr>
        <p:spPr>
          <a:xfrm>
            <a:off x="8104906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9518978" y="138442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Metin kutusu 121"/>
          <p:cNvSpPr txBox="1"/>
          <p:nvPr/>
        </p:nvSpPr>
        <p:spPr>
          <a:xfrm>
            <a:off x="9518977" y="204901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" name="Metin kutusu 122"/>
          <p:cNvSpPr txBox="1"/>
          <p:nvPr/>
        </p:nvSpPr>
        <p:spPr>
          <a:xfrm>
            <a:off x="9518976" y="27105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4" name="Metin kutusu 123"/>
          <p:cNvSpPr txBox="1"/>
          <p:nvPr/>
        </p:nvSpPr>
        <p:spPr>
          <a:xfrm>
            <a:off x="9461652" y="333636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5" name="Metin kutusu 124"/>
          <p:cNvSpPr txBox="1"/>
          <p:nvPr/>
        </p:nvSpPr>
        <p:spPr>
          <a:xfrm>
            <a:off x="9461652" y="402012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6" name="Metin kutusu 125"/>
          <p:cNvSpPr txBox="1"/>
          <p:nvPr/>
        </p:nvSpPr>
        <p:spPr>
          <a:xfrm>
            <a:off x="9452273" y="464955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Metin kutusu 126"/>
          <p:cNvSpPr txBox="1"/>
          <p:nvPr/>
        </p:nvSpPr>
        <p:spPr>
          <a:xfrm>
            <a:off x="9452272" y="531358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8" name="Metin kutusu 127"/>
          <p:cNvSpPr txBox="1"/>
          <p:nvPr/>
        </p:nvSpPr>
        <p:spPr>
          <a:xfrm>
            <a:off x="9452271" y="597072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7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59962"/>
            <a:ext cx="77649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NET ORTALAMALARI VERİLERİ</a:t>
            </a:r>
            <a:endParaRPr lang="tr-T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5" y="1321768"/>
            <a:ext cx="2080665" cy="594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1981267"/>
            <a:ext cx="2080665" cy="59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2640766"/>
            <a:ext cx="2080665" cy="5944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300265"/>
            <a:ext cx="2080665" cy="5944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959764"/>
            <a:ext cx="2080665" cy="5944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278762"/>
            <a:ext cx="2080665" cy="5944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938261"/>
            <a:ext cx="2080665" cy="5944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4619263"/>
            <a:ext cx="2080665" cy="5944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1981267"/>
            <a:ext cx="1359128" cy="5944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3300265"/>
            <a:ext cx="1359128" cy="5944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4619263"/>
            <a:ext cx="1359128" cy="5944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5938261"/>
            <a:ext cx="1359128" cy="5944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9" y="1321767"/>
            <a:ext cx="1359128" cy="59447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2640766"/>
            <a:ext cx="1359128" cy="59447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3959764"/>
            <a:ext cx="1359128" cy="59447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5278762"/>
            <a:ext cx="1359128" cy="5944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1983628"/>
            <a:ext cx="1359128" cy="59447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3302626"/>
            <a:ext cx="1359128" cy="59447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4621624"/>
            <a:ext cx="1359128" cy="59447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5940622"/>
            <a:ext cx="1359128" cy="59447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6" y="1324128"/>
            <a:ext cx="1359128" cy="59447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2643127"/>
            <a:ext cx="1359128" cy="59447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3962125"/>
            <a:ext cx="1359128" cy="59447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5281123"/>
            <a:ext cx="1359128" cy="59447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1981267"/>
            <a:ext cx="1359128" cy="59447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3300265"/>
            <a:ext cx="1359128" cy="594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4619263"/>
            <a:ext cx="1359128" cy="5944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5938261"/>
            <a:ext cx="1359128" cy="59447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3" y="1321767"/>
            <a:ext cx="1359128" cy="59447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2640766"/>
            <a:ext cx="1359128" cy="59447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3959764"/>
            <a:ext cx="1359128" cy="59447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5278762"/>
            <a:ext cx="1359128" cy="59447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1981267"/>
            <a:ext cx="1359128" cy="594475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3300265"/>
            <a:ext cx="1359128" cy="594475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4619263"/>
            <a:ext cx="1359128" cy="59447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5938261"/>
            <a:ext cx="1359128" cy="59447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40" y="1321767"/>
            <a:ext cx="1359128" cy="59447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2640766"/>
            <a:ext cx="1359128" cy="59447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3959764"/>
            <a:ext cx="1359128" cy="59447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5278762"/>
            <a:ext cx="1359128" cy="59447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1981267"/>
            <a:ext cx="1359128" cy="59447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3300265"/>
            <a:ext cx="1359128" cy="59447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4619263"/>
            <a:ext cx="1359128" cy="59447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5938261"/>
            <a:ext cx="1359128" cy="594475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7" y="1321767"/>
            <a:ext cx="1359128" cy="594475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2640766"/>
            <a:ext cx="1359128" cy="594475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3959764"/>
            <a:ext cx="1359128" cy="594475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5278762"/>
            <a:ext cx="1359128" cy="59447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1981267"/>
            <a:ext cx="1359128" cy="594475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3300265"/>
            <a:ext cx="1359128" cy="594475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4619263"/>
            <a:ext cx="1359128" cy="594475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5938261"/>
            <a:ext cx="1359128" cy="594475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4" y="1321767"/>
            <a:ext cx="1359128" cy="59447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2640766"/>
            <a:ext cx="1359128" cy="59447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3959764"/>
            <a:ext cx="1359128" cy="594475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5278762"/>
            <a:ext cx="1359128" cy="594475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760669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760668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FEL. GRB.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697186" y="2707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KÜL.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760667" y="33666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MAT-2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760667" y="4026168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FİZİK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697186" y="468566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KİMYA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760667" y="534775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BİYOLOJİ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697185" y="600466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İNGİLİZCE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2525536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3929633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5330732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6737830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813592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951897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5" name="Resim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94" y="1983628"/>
            <a:ext cx="1359128" cy="594475"/>
          </a:xfrm>
          <a:prstGeom prst="rect">
            <a:avLst/>
          </a:prstGeom>
        </p:spPr>
      </p:pic>
      <p:sp>
        <p:nvSpPr>
          <p:cNvPr id="81" name="Metin kutusu 80"/>
          <p:cNvSpPr txBox="1"/>
          <p:nvPr/>
        </p:nvSpPr>
        <p:spPr>
          <a:xfrm>
            <a:off x="258286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258285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258285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258285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252553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251615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251615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251615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3991648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3991646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3991646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14,0</a:t>
            </a:r>
          </a:p>
        </p:txBody>
      </p:sp>
      <p:sp>
        <p:nvSpPr>
          <p:cNvPr id="92" name="Metin kutusu 91"/>
          <p:cNvSpPr txBox="1"/>
          <p:nvPr/>
        </p:nvSpPr>
        <p:spPr>
          <a:xfrm>
            <a:off x="3934322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3924943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3924942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3924941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5371043" y="139062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371042" y="205520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5371041" y="271674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5371041" y="334256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5313717" y="402631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5304338" y="46557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Metin kutusu 101"/>
          <p:cNvSpPr txBox="1"/>
          <p:nvPr/>
        </p:nvSpPr>
        <p:spPr>
          <a:xfrm>
            <a:off x="5304337" y="531978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Metin kutusu 102"/>
          <p:cNvSpPr txBox="1"/>
          <p:nvPr/>
        </p:nvSpPr>
        <p:spPr>
          <a:xfrm>
            <a:off x="5304336" y="597692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Metin kutusu 103"/>
          <p:cNvSpPr txBox="1"/>
          <p:nvPr/>
        </p:nvSpPr>
        <p:spPr>
          <a:xfrm>
            <a:off x="677045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Metin kutusu 104"/>
          <p:cNvSpPr txBox="1"/>
          <p:nvPr/>
        </p:nvSpPr>
        <p:spPr>
          <a:xfrm>
            <a:off x="677044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4,11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Metin kutusu 105"/>
          <p:cNvSpPr txBox="1"/>
          <p:nvPr/>
        </p:nvSpPr>
        <p:spPr>
          <a:xfrm>
            <a:off x="677044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Metin kutusu 106"/>
          <p:cNvSpPr txBox="1"/>
          <p:nvPr/>
        </p:nvSpPr>
        <p:spPr>
          <a:xfrm>
            <a:off x="677044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Metin kutusu 107"/>
          <p:cNvSpPr txBox="1"/>
          <p:nvPr/>
        </p:nvSpPr>
        <p:spPr>
          <a:xfrm>
            <a:off x="671312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9" name="Metin kutusu 108"/>
          <p:cNvSpPr txBox="1"/>
          <p:nvPr/>
        </p:nvSpPr>
        <p:spPr>
          <a:xfrm>
            <a:off x="670374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1,1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0" name="Metin kutusu 109"/>
          <p:cNvSpPr txBox="1"/>
          <p:nvPr/>
        </p:nvSpPr>
        <p:spPr>
          <a:xfrm>
            <a:off x="670374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Metin kutusu 110"/>
          <p:cNvSpPr txBox="1"/>
          <p:nvPr/>
        </p:nvSpPr>
        <p:spPr>
          <a:xfrm>
            <a:off x="670374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24,8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Metin kutusu 111"/>
          <p:cNvSpPr txBox="1"/>
          <p:nvPr/>
        </p:nvSpPr>
        <p:spPr>
          <a:xfrm>
            <a:off x="8171613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2,3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Metin kutusu 112"/>
          <p:cNvSpPr txBox="1"/>
          <p:nvPr/>
        </p:nvSpPr>
        <p:spPr>
          <a:xfrm>
            <a:off x="8171612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Metin kutusu 113"/>
          <p:cNvSpPr txBox="1"/>
          <p:nvPr/>
        </p:nvSpPr>
        <p:spPr>
          <a:xfrm>
            <a:off x="8171611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Metin kutusu 114"/>
          <p:cNvSpPr txBox="1"/>
          <p:nvPr/>
        </p:nvSpPr>
        <p:spPr>
          <a:xfrm>
            <a:off x="8171611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Metin kutusu 115"/>
          <p:cNvSpPr txBox="1"/>
          <p:nvPr/>
        </p:nvSpPr>
        <p:spPr>
          <a:xfrm>
            <a:off x="8114287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Metin kutusu 116"/>
          <p:cNvSpPr txBox="1"/>
          <p:nvPr/>
        </p:nvSpPr>
        <p:spPr>
          <a:xfrm>
            <a:off x="8104908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0,9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Metin kutusu 117"/>
          <p:cNvSpPr txBox="1"/>
          <p:nvPr/>
        </p:nvSpPr>
        <p:spPr>
          <a:xfrm>
            <a:off x="8104907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Metin kutusu 118"/>
          <p:cNvSpPr txBox="1"/>
          <p:nvPr/>
        </p:nvSpPr>
        <p:spPr>
          <a:xfrm>
            <a:off x="8104906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0" name="Metin kutusu 119"/>
          <p:cNvSpPr txBox="1"/>
          <p:nvPr/>
        </p:nvSpPr>
        <p:spPr>
          <a:xfrm>
            <a:off x="9518978" y="138442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9518977" y="204901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Metin kutusu 121"/>
          <p:cNvSpPr txBox="1"/>
          <p:nvPr/>
        </p:nvSpPr>
        <p:spPr>
          <a:xfrm>
            <a:off x="9518976" y="27105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" name="Metin kutusu 122"/>
          <p:cNvSpPr txBox="1"/>
          <p:nvPr/>
        </p:nvSpPr>
        <p:spPr>
          <a:xfrm>
            <a:off x="9461652" y="333636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4" name="Metin kutusu 123"/>
          <p:cNvSpPr txBox="1"/>
          <p:nvPr/>
        </p:nvSpPr>
        <p:spPr>
          <a:xfrm>
            <a:off x="9461652" y="402012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5" name="Metin kutusu 124"/>
          <p:cNvSpPr txBox="1"/>
          <p:nvPr/>
        </p:nvSpPr>
        <p:spPr>
          <a:xfrm>
            <a:off x="9452273" y="464955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6" name="Metin kutusu 125"/>
          <p:cNvSpPr txBox="1"/>
          <p:nvPr/>
        </p:nvSpPr>
        <p:spPr>
          <a:xfrm>
            <a:off x="9452272" y="531358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1,3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Metin kutusu 126"/>
          <p:cNvSpPr txBox="1"/>
          <p:nvPr/>
        </p:nvSpPr>
        <p:spPr>
          <a:xfrm>
            <a:off x="9452271" y="597072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31,4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8" name="Metin kutusu 127"/>
          <p:cNvSpPr txBox="1"/>
          <p:nvPr/>
        </p:nvSpPr>
        <p:spPr>
          <a:xfrm>
            <a:off x="3924941" y="202539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9,5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7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60618" y="107203"/>
            <a:ext cx="6318354" cy="52322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YÜKSEKÖĞRETİME GEÇİŞ SINAVI NEDİR?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4" y="1041395"/>
            <a:ext cx="9763540" cy="492991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559330" y="4647870"/>
            <a:ext cx="2978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2020-2021 eğitim </a:t>
            </a:r>
            <a:r>
              <a:rPr lang="tr-TR" sz="2000" b="1" dirty="0"/>
              <a:t>öğretim yılında uygulanacak sınavdır.</a:t>
            </a:r>
            <a:r>
              <a:rPr lang="tr-TR" sz="2000" b="1" dirty="0">
                <a:solidFill>
                  <a:srgbClr val="FF0000"/>
                </a:solidFill>
              </a:rPr>
              <a:t> Sınav 3 OTURUM Şeklinde uygulanacaktır.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166924" y="3865417"/>
            <a:ext cx="205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TYT Sınavı Cumartesi günü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355942" y="1773380"/>
            <a:ext cx="205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AYT Sınavı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Pazar günü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719795" y="1658253"/>
            <a:ext cx="205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DİL  Sınavı pazar günü öğleden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sonra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810716" y="3766948"/>
            <a:ext cx="205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1.OTURUM: TYT</a:t>
            </a:r>
          </a:p>
          <a:p>
            <a:pPr algn="ctr"/>
            <a:r>
              <a:rPr lang="tr-TR" sz="2000" b="1" dirty="0" smtClean="0"/>
              <a:t>2.OTURUM:AYT</a:t>
            </a:r>
          </a:p>
          <a:p>
            <a:pPr algn="ctr"/>
            <a:r>
              <a:rPr lang="tr-TR" sz="2000" b="1" dirty="0" smtClean="0"/>
              <a:t>3.OTURUM:DİL</a:t>
            </a:r>
          </a:p>
          <a:p>
            <a:pPr algn="ctr"/>
            <a:endParaRPr lang="tr-TR" sz="20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166924" y="6218835"/>
            <a:ext cx="827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Yabancı Dil Testi, Alan Yeterlilik Testi ile aynı gün olup, Alan Yeterlilik Testi Sabah oturumunda, Yabancı Dil Testi Öğleden Sonra yapılmaktadır.</a:t>
            </a:r>
          </a:p>
          <a:p>
            <a:pPr algn="ctr"/>
            <a:endParaRPr lang="tr-TR" sz="14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04" y="6204980"/>
            <a:ext cx="307816" cy="3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1330</Words>
  <Application>Microsoft Office PowerPoint</Application>
  <PresentationFormat>Geniş ekran</PresentationFormat>
  <Paragraphs>397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Arıf KOÇAK</cp:lastModifiedBy>
  <cp:revision>108</cp:revision>
  <dcterms:created xsi:type="dcterms:W3CDTF">2020-10-03T17:26:51Z</dcterms:created>
  <dcterms:modified xsi:type="dcterms:W3CDTF">2020-10-09T19:09:08Z</dcterms:modified>
</cp:coreProperties>
</file>